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67" r:id="rId3"/>
    <p:sldId id="268" r:id="rId4"/>
    <p:sldId id="284" r:id="rId5"/>
    <p:sldId id="269" r:id="rId6"/>
    <p:sldId id="280" r:id="rId7"/>
    <p:sldId id="281" r:id="rId8"/>
    <p:sldId id="282" r:id="rId9"/>
    <p:sldId id="278" r:id="rId10"/>
    <p:sldId id="27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E0DB03"/>
  </p:clrMru>
</p:presentationPr>
</file>

<file path=ppt/tableStyles.xml><?xml version="1.0" encoding="utf-8"?>
<a:tblStyleLst xmlns:a="http://schemas.openxmlformats.org/drawingml/2006/main" def="{5C22544A-7EE6-4342-B048-85BDC9FD1C3A}">
  <a:tblStyle styleId="{638B1855-1B75-4FBE-930C-398BA8C253C6}" styleName="Estilo temático 2 - Énfasis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60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1CA20E-7276-4334-87AC-95FACE1FC740}" type="doc">
      <dgm:prSet loTypeId="urn:microsoft.com/office/officeart/2005/8/layout/hList3" loCatId="list" qsTypeId="urn:microsoft.com/office/officeart/2005/8/quickstyle/simple1#1" qsCatId="simple" csTypeId="urn:microsoft.com/office/officeart/2005/8/colors/accent1_2#1" csCatId="accent1" phldr="1"/>
      <dgm:spPr/>
      <dgm:t>
        <a:bodyPr/>
        <a:lstStyle/>
        <a:p>
          <a:endParaRPr lang="es-ES"/>
        </a:p>
      </dgm:t>
    </dgm:pt>
    <dgm:pt modelId="{FBE83D2B-83D6-45A1-B7A2-68E1F9414406}">
      <dgm:prSet phldrT="[Texto]" custT="1">
        <dgm:style>
          <a:lnRef idx="1">
            <a:schemeClr val="accent3"/>
          </a:lnRef>
          <a:fillRef idx="3">
            <a:schemeClr val="accent3"/>
          </a:fillRef>
          <a:effectRef idx="2">
            <a:schemeClr val="accent3"/>
          </a:effectRef>
          <a:fontRef idx="minor">
            <a:schemeClr val="lt1"/>
          </a:fontRef>
        </dgm:style>
      </dgm:prSet>
      <dgm:spPr>
        <a:solidFill>
          <a:schemeClr val="accent3">
            <a:lumMod val="75000"/>
          </a:schemeClr>
        </a:solidFill>
      </dgm:spPr>
      <dgm:t>
        <a:bodyPr/>
        <a:lstStyle/>
        <a:p>
          <a:r>
            <a:rPr lang="es-SV" sz="2800" noProof="1" smtClean="0">
              <a:latin typeface="Arial" pitchFamily="34" charset="0"/>
              <a:cs typeface="Arial" pitchFamily="34" charset="0"/>
            </a:rPr>
            <a:t>La CENTROESTAD tiene como objetivos generales:</a:t>
          </a:r>
          <a:endParaRPr lang="es-ES" sz="2800" dirty="0">
            <a:latin typeface="Arial" pitchFamily="34" charset="0"/>
            <a:cs typeface="Arial" pitchFamily="34" charset="0"/>
          </a:endParaRPr>
        </a:p>
      </dgm:t>
    </dgm:pt>
    <dgm:pt modelId="{32EB7800-C171-4802-B108-A7DE10CB840F}" type="parTrans" cxnId="{C24D82D4-0825-4A45-B221-A30ACAA01BF7}">
      <dgm:prSet/>
      <dgm:spPr/>
      <dgm:t>
        <a:bodyPr/>
        <a:lstStyle/>
        <a:p>
          <a:endParaRPr lang="es-ES">
            <a:latin typeface="Arial" pitchFamily="34" charset="0"/>
            <a:cs typeface="Arial" pitchFamily="34" charset="0"/>
          </a:endParaRPr>
        </a:p>
      </dgm:t>
    </dgm:pt>
    <dgm:pt modelId="{390CB33F-CD6B-48DD-B4D9-C5553E2486D4}" type="sibTrans" cxnId="{C24D82D4-0825-4A45-B221-A30ACAA01BF7}">
      <dgm:prSet/>
      <dgm:spPr/>
      <dgm:t>
        <a:bodyPr/>
        <a:lstStyle/>
        <a:p>
          <a:endParaRPr lang="es-ES">
            <a:latin typeface="Arial" pitchFamily="34" charset="0"/>
            <a:cs typeface="Arial" pitchFamily="34" charset="0"/>
          </a:endParaRPr>
        </a:p>
      </dgm:t>
    </dgm:pt>
    <dgm:pt modelId="{438BEA69-6276-4C6B-8D5D-8DCBE36D39C3}">
      <dgm:prSet phldrT="[Texto]" custT="1">
        <dgm:style>
          <a:lnRef idx="1">
            <a:schemeClr val="accent6"/>
          </a:lnRef>
          <a:fillRef idx="3">
            <a:schemeClr val="accent6"/>
          </a:fillRef>
          <a:effectRef idx="2">
            <a:schemeClr val="accent6"/>
          </a:effectRef>
          <a:fontRef idx="minor">
            <a:schemeClr val="lt1"/>
          </a:fontRef>
        </dgm:style>
      </dgm:prSet>
      <dgm:spPr/>
      <dgm:t>
        <a:bodyPr/>
        <a:lstStyle/>
        <a:p>
          <a:r>
            <a:rPr lang="es-SV" sz="1600" b="1" noProof="1" smtClean="0">
              <a:latin typeface="Arial" pitchFamily="34" charset="0"/>
              <a:cs typeface="Arial" pitchFamily="34" charset="0"/>
            </a:rPr>
            <a:t>Facilitar </a:t>
          </a:r>
          <a:r>
            <a:rPr lang="es-ES_tradnl" sz="1600" b="1" dirty="0" smtClean="0">
              <a:latin typeface="Arial" pitchFamily="34" charset="0"/>
              <a:cs typeface="Arial" pitchFamily="34" charset="0"/>
            </a:rPr>
            <a:t>el desarrollo de un Sistema Estadístico Regional.</a:t>
          </a:r>
          <a:endParaRPr lang="es-ES" sz="1600" b="1" dirty="0">
            <a:latin typeface="Arial" pitchFamily="34" charset="0"/>
            <a:cs typeface="Arial" pitchFamily="34" charset="0"/>
          </a:endParaRPr>
        </a:p>
      </dgm:t>
    </dgm:pt>
    <dgm:pt modelId="{330EF88E-D6B9-4511-8487-9DBF6BA6B2AB}" type="parTrans" cxnId="{44FFED90-A408-4F85-B90A-CD57445A2593}">
      <dgm:prSet/>
      <dgm:spPr/>
      <dgm:t>
        <a:bodyPr/>
        <a:lstStyle/>
        <a:p>
          <a:endParaRPr lang="es-ES">
            <a:latin typeface="Arial" pitchFamily="34" charset="0"/>
            <a:cs typeface="Arial" pitchFamily="34" charset="0"/>
          </a:endParaRPr>
        </a:p>
      </dgm:t>
    </dgm:pt>
    <dgm:pt modelId="{17A9C683-0277-4469-A66A-C7FC19EC40A0}" type="sibTrans" cxnId="{44FFED90-A408-4F85-B90A-CD57445A2593}">
      <dgm:prSet/>
      <dgm:spPr/>
      <dgm:t>
        <a:bodyPr/>
        <a:lstStyle/>
        <a:p>
          <a:endParaRPr lang="es-ES">
            <a:latin typeface="Arial" pitchFamily="34" charset="0"/>
            <a:cs typeface="Arial" pitchFamily="34" charset="0"/>
          </a:endParaRPr>
        </a:p>
      </dgm:t>
    </dgm:pt>
    <dgm:pt modelId="{E47ADA49-F743-4CE3-B57A-18067A23A152}">
      <dgm:prSet phldrT="[Texto]" custT="1"/>
      <dgm:spPr>
        <a:solidFill>
          <a:srgbClr val="FFC000"/>
        </a:solidFill>
      </dgm:spPr>
      <dgm:t>
        <a:bodyPr/>
        <a:lstStyle/>
        <a:p>
          <a:r>
            <a:rPr lang="es-ES_tradnl" sz="1600" b="1" noProof="1" smtClean="0">
              <a:latin typeface="Arial" pitchFamily="34" charset="0"/>
              <a:cs typeface="Arial" pitchFamily="34" charset="0"/>
            </a:rPr>
            <a:t>Generar </a:t>
          </a:r>
          <a:r>
            <a:rPr lang="es-ES_tradnl" sz="1600" b="1" dirty="0" smtClean="0">
              <a:latin typeface="Arial" pitchFamily="34" charset="0"/>
              <a:cs typeface="Arial" pitchFamily="34" charset="0"/>
            </a:rPr>
            <a:t>información estadística regional actualizada y oportuna. </a:t>
          </a:r>
          <a:endParaRPr lang="es-ES" sz="1600" b="1" dirty="0">
            <a:latin typeface="Arial" pitchFamily="34" charset="0"/>
            <a:cs typeface="Arial" pitchFamily="34" charset="0"/>
          </a:endParaRPr>
        </a:p>
      </dgm:t>
    </dgm:pt>
    <dgm:pt modelId="{C9164680-E4A0-40E2-A9DB-7A170DF0E7D2}" type="parTrans" cxnId="{E9C0EFD2-0F89-453D-B9E6-5210B97F60E9}">
      <dgm:prSet/>
      <dgm:spPr/>
      <dgm:t>
        <a:bodyPr/>
        <a:lstStyle/>
        <a:p>
          <a:endParaRPr lang="es-ES">
            <a:latin typeface="Arial" pitchFamily="34" charset="0"/>
            <a:cs typeface="Arial" pitchFamily="34" charset="0"/>
          </a:endParaRPr>
        </a:p>
      </dgm:t>
    </dgm:pt>
    <dgm:pt modelId="{E747C542-0362-4356-BAF0-0EA65CB8B5E2}" type="sibTrans" cxnId="{E9C0EFD2-0F89-453D-B9E6-5210B97F60E9}">
      <dgm:prSet/>
      <dgm:spPr/>
      <dgm:t>
        <a:bodyPr/>
        <a:lstStyle/>
        <a:p>
          <a:endParaRPr lang="es-ES">
            <a:latin typeface="Arial" pitchFamily="34" charset="0"/>
            <a:cs typeface="Arial" pitchFamily="34" charset="0"/>
          </a:endParaRPr>
        </a:p>
      </dgm:t>
    </dgm:pt>
    <dgm:pt modelId="{0216DCC9-4CCB-415E-B526-2A08748A6286}">
      <dgm:prSet phldrT="[Texto]" custT="1"/>
      <dgm:spPr>
        <a:solidFill>
          <a:schemeClr val="bg2">
            <a:lumMod val="50000"/>
          </a:schemeClr>
        </a:solidFill>
      </dgm:spPr>
      <dgm:t>
        <a:bodyPr/>
        <a:lstStyle/>
        <a:p>
          <a:r>
            <a:rPr lang="es-ES_tradnl" sz="1600" b="1" noProof="1" smtClean="0">
              <a:latin typeface="Arial" pitchFamily="34" charset="0"/>
              <a:cs typeface="Arial" pitchFamily="34" charset="0"/>
            </a:rPr>
            <a:t>Homogenizar </a:t>
          </a:r>
          <a:r>
            <a:rPr lang="es-ES_tradnl" sz="1600" b="1" dirty="0" smtClean="0">
              <a:latin typeface="Arial" pitchFamily="34" charset="0"/>
              <a:cs typeface="Arial" pitchFamily="34" charset="0"/>
            </a:rPr>
            <a:t>metodologías y definiciones para permitir la </a:t>
          </a:r>
          <a:r>
            <a:rPr lang="es-ES_tradnl" sz="1600" b="1" dirty="0" err="1" smtClean="0">
              <a:latin typeface="Arial" pitchFamily="34" charset="0"/>
              <a:cs typeface="Arial" pitchFamily="34" charset="0"/>
            </a:rPr>
            <a:t>comparabilidad</a:t>
          </a:r>
          <a:r>
            <a:rPr lang="es-ES_tradnl" sz="1600" b="1" dirty="0" smtClean="0">
              <a:latin typeface="Arial" pitchFamily="34" charset="0"/>
              <a:cs typeface="Arial" pitchFamily="34" charset="0"/>
            </a:rPr>
            <a:t> y agregación de los datos de la región centroamericana y de República Dominicana.</a:t>
          </a:r>
          <a:endParaRPr lang="es-ES" sz="1600" b="1" dirty="0">
            <a:latin typeface="Arial" pitchFamily="34" charset="0"/>
            <a:cs typeface="Arial" pitchFamily="34" charset="0"/>
          </a:endParaRPr>
        </a:p>
      </dgm:t>
    </dgm:pt>
    <dgm:pt modelId="{6D4841AD-4D9E-48CA-8088-932189D81BBA}" type="parTrans" cxnId="{9CF1DB18-7137-4BD4-A304-E27FE3088F58}">
      <dgm:prSet/>
      <dgm:spPr/>
      <dgm:t>
        <a:bodyPr/>
        <a:lstStyle/>
        <a:p>
          <a:endParaRPr lang="es-ES">
            <a:latin typeface="Arial" pitchFamily="34" charset="0"/>
            <a:cs typeface="Arial" pitchFamily="34" charset="0"/>
          </a:endParaRPr>
        </a:p>
      </dgm:t>
    </dgm:pt>
    <dgm:pt modelId="{3725B405-DEF3-4ABB-AD06-08A08810A29A}" type="sibTrans" cxnId="{9CF1DB18-7137-4BD4-A304-E27FE3088F58}">
      <dgm:prSet/>
      <dgm:spPr/>
      <dgm:t>
        <a:bodyPr/>
        <a:lstStyle/>
        <a:p>
          <a:endParaRPr lang="es-ES">
            <a:latin typeface="Arial" pitchFamily="34" charset="0"/>
            <a:cs typeface="Arial" pitchFamily="34" charset="0"/>
          </a:endParaRPr>
        </a:p>
      </dgm:t>
    </dgm:pt>
    <dgm:pt modelId="{FD562E75-B3B6-4AC5-BE77-829FC066D1CF}" type="pres">
      <dgm:prSet presAssocID="{DA1CA20E-7276-4334-87AC-95FACE1FC740}" presName="composite" presStyleCnt="0">
        <dgm:presLayoutVars>
          <dgm:chMax val="1"/>
          <dgm:dir/>
          <dgm:resizeHandles val="exact"/>
        </dgm:presLayoutVars>
      </dgm:prSet>
      <dgm:spPr/>
      <dgm:t>
        <a:bodyPr/>
        <a:lstStyle/>
        <a:p>
          <a:endParaRPr lang="es-ES"/>
        </a:p>
      </dgm:t>
    </dgm:pt>
    <dgm:pt modelId="{8A991987-3ACE-4CCB-9347-7A531BA8800D}" type="pres">
      <dgm:prSet presAssocID="{FBE83D2B-83D6-45A1-B7A2-68E1F9414406}" presName="roof" presStyleLbl="dkBgShp" presStyleIdx="0" presStyleCnt="2" custLinFactNeighborX="-1172" custLinFactNeighborY="0"/>
      <dgm:spPr/>
      <dgm:t>
        <a:bodyPr/>
        <a:lstStyle/>
        <a:p>
          <a:endParaRPr lang="es-ES"/>
        </a:p>
      </dgm:t>
    </dgm:pt>
    <dgm:pt modelId="{5A0C9E34-A1E0-4635-8C68-0AADA9B5F666}" type="pres">
      <dgm:prSet presAssocID="{FBE83D2B-83D6-45A1-B7A2-68E1F9414406}" presName="pillars" presStyleCnt="0"/>
      <dgm:spPr/>
    </dgm:pt>
    <dgm:pt modelId="{BB3A5613-278D-45BD-8FB0-6CED2AF8FF55}" type="pres">
      <dgm:prSet presAssocID="{FBE83D2B-83D6-45A1-B7A2-68E1F9414406}" presName="pillar1" presStyleLbl="node1" presStyleIdx="0" presStyleCnt="3">
        <dgm:presLayoutVars>
          <dgm:bulletEnabled val="1"/>
        </dgm:presLayoutVars>
      </dgm:prSet>
      <dgm:spPr/>
      <dgm:t>
        <a:bodyPr/>
        <a:lstStyle/>
        <a:p>
          <a:endParaRPr lang="es-ES"/>
        </a:p>
      </dgm:t>
    </dgm:pt>
    <dgm:pt modelId="{0A044AA7-31C8-4C05-9DF4-D3B6956DFF88}" type="pres">
      <dgm:prSet presAssocID="{E47ADA49-F743-4CE3-B57A-18067A23A152}" presName="pillarX" presStyleLbl="node1" presStyleIdx="1" presStyleCnt="3">
        <dgm:presLayoutVars>
          <dgm:bulletEnabled val="1"/>
        </dgm:presLayoutVars>
      </dgm:prSet>
      <dgm:spPr/>
      <dgm:t>
        <a:bodyPr/>
        <a:lstStyle/>
        <a:p>
          <a:endParaRPr lang="es-ES"/>
        </a:p>
      </dgm:t>
    </dgm:pt>
    <dgm:pt modelId="{16C4632C-2490-49DF-851F-57AB47C5C6EA}" type="pres">
      <dgm:prSet presAssocID="{0216DCC9-4CCB-415E-B526-2A08748A6286}" presName="pillarX" presStyleLbl="node1" presStyleIdx="2" presStyleCnt="3" custLinFactNeighborX="441" custLinFactNeighborY="-186">
        <dgm:presLayoutVars>
          <dgm:bulletEnabled val="1"/>
        </dgm:presLayoutVars>
      </dgm:prSet>
      <dgm:spPr/>
      <dgm:t>
        <a:bodyPr/>
        <a:lstStyle/>
        <a:p>
          <a:endParaRPr lang="es-ES"/>
        </a:p>
      </dgm:t>
    </dgm:pt>
    <dgm:pt modelId="{4D005188-7124-4D05-870E-FBF4A8CF0D41}" type="pres">
      <dgm:prSet presAssocID="{FBE83D2B-83D6-45A1-B7A2-68E1F9414406}" presName="base" presStyleLbl="dkBgShp" presStyleIdx="1" presStyleCnt="2">
        <dgm:style>
          <a:lnRef idx="1">
            <a:schemeClr val="accent3"/>
          </a:lnRef>
          <a:fillRef idx="3">
            <a:schemeClr val="accent3"/>
          </a:fillRef>
          <a:effectRef idx="2">
            <a:schemeClr val="accent3"/>
          </a:effectRef>
          <a:fontRef idx="minor">
            <a:schemeClr val="lt1"/>
          </a:fontRef>
        </dgm:style>
      </dgm:prSet>
      <dgm:spPr/>
    </dgm:pt>
  </dgm:ptLst>
  <dgm:cxnLst>
    <dgm:cxn modelId="{C24D82D4-0825-4A45-B221-A30ACAA01BF7}" srcId="{DA1CA20E-7276-4334-87AC-95FACE1FC740}" destId="{FBE83D2B-83D6-45A1-B7A2-68E1F9414406}" srcOrd="0" destOrd="0" parTransId="{32EB7800-C171-4802-B108-A7DE10CB840F}" sibTransId="{390CB33F-CD6B-48DD-B4D9-C5553E2486D4}"/>
    <dgm:cxn modelId="{9CF1DB18-7137-4BD4-A304-E27FE3088F58}" srcId="{FBE83D2B-83D6-45A1-B7A2-68E1F9414406}" destId="{0216DCC9-4CCB-415E-B526-2A08748A6286}" srcOrd="2" destOrd="0" parTransId="{6D4841AD-4D9E-48CA-8088-932189D81BBA}" sibTransId="{3725B405-DEF3-4ABB-AD06-08A08810A29A}"/>
    <dgm:cxn modelId="{0F11023B-D0E3-469F-ADE1-7F4BA22F58ED}" type="presOf" srcId="{FBE83D2B-83D6-45A1-B7A2-68E1F9414406}" destId="{8A991987-3ACE-4CCB-9347-7A531BA8800D}" srcOrd="0" destOrd="0" presId="urn:microsoft.com/office/officeart/2005/8/layout/hList3"/>
    <dgm:cxn modelId="{34EB0F08-DF8C-4DB8-B7C6-B6C339517585}" type="presOf" srcId="{E47ADA49-F743-4CE3-B57A-18067A23A152}" destId="{0A044AA7-31C8-4C05-9DF4-D3B6956DFF88}" srcOrd="0" destOrd="0" presId="urn:microsoft.com/office/officeart/2005/8/layout/hList3"/>
    <dgm:cxn modelId="{05392AA2-3A7A-4997-8F22-984822441C8E}" type="presOf" srcId="{438BEA69-6276-4C6B-8D5D-8DCBE36D39C3}" destId="{BB3A5613-278D-45BD-8FB0-6CED2AF8FF55}" srcOrd="0" destOrd="0" presId="urn:microsoft.com/office/officeart/2005/8/layout/hList3"/>
    <dgm:cxn modelId="{76AFC968-D127-43AE-AD7E-9394BBD1B3DE}" type="presOf" srcId="{0216DCC9-4CCB-415E-B526-2A08748A6286}" destId="{16C4632C-2490-49DF-851F-57AB47C5C6EA}" srcOrd="0" destOrd="0" presId="urn:microsoft.com/office/officeart/2005/8/layout/hList3"/>
    <dgm:cxn modelId="{44FFED90-A408-4F85-B90A-CD57445A2593}" srcId="{FBE83D2B-83D6-45A1-B7A2-68E1F9414406}" destId="{438BEA69-6276-4C6B-8D5D-8DCBE36D39C3}" srcOrd="0" destOrd="0" parTransId="{330EF88E-D6B9-4511-8487-9DBF6BA6B2AB}" sibTransId="{17A9C683-0277-4469-A66A-C7FC19EC40A0}"/>
    <dgm:cxn modelId="{E9C0EFD2-0F89-453D-B9E6-5210B97F60E9}" srcId="{FBE83D2B-83D6-45A1-B7A2-68E1F9414406}" destId="{E47ADA49-F743-4CE3-B57A-18067A23A152}" srcOrd="1" destOrd="0" parTransId="{C9164680-E4A0-40E2-A9DB-7A170DF0E7D2}" sibTransId="{E747C542-0362-4356-BAF0-0EA65CB8B5E2}"/>
    <dgm:cxn modelId="{4AEB41B0-7D6A-4F71-9680-A1DA1FC5F617}" type="presOf" srcId="{DA1CA20E-7276-4334-87AC-95FACE1FC740}" destId="{FD562E75-B3B6-4AC5-BE77-829FC066D1CF}" srcOrd="0" destOrd="0" presId="urn:microsoft.com/office/officeart/2005/8/layout/hList3"/>
    <dgm:cxn modelId="{E66F3363-E54A-46F0-979D-B0FEDB95171B}" type="presParOf" srcId="{FD562E75-B3B6-4AC5-BE77-829FC066D1CF}" destId="{8A991987-3ACE-4CCB-9347-7A531BA8800D}" srcOrd="0" destOrd="0" presId="urn:microsoft.com/office/officeart/2005/8/layout/hList3"/>
    <dgm:cxn modelId="{05F203F6-0330-435D-8465-9EEF8D740CDB}" type="presParOf" srcId="{FD562E75-B3B6-4AC5-BE77-829FC066D1CF}" destId="{5A0C9E34-A1E0-4635-8C68-0AADA9B5F666}" srcOrd="1" destOrd="0" presId="urn:microsoft.com/office/officeart/2005/8/layout/hList3"/>
    <dgm:cxn modelId="{B9B7D637-4A9E-47FA-AF6E-0D9A834BA91C}" type="presParOf" srcId="{5A0C9E34-A1E0-4635-8C68-0AADA9B5F666}" destId="{BB3A5613-278D-45BD-8FB0-6CED2AF8FF55}" srcOrd="0" destOrd="0" presId="urn:microsoft.com/office/officeart/2005/8/layout/hList3"/>
    <dgm:cxn modelId="{E5EB853A-D945-4C05-9C3A-AA58610B036F}" type="presParOf" srcId="{5A0C9E34-A1E0-4635-8C68-0AADA9B5F666}" destId="{0A044AA7-31C8-4C05-9DF4-D3B6956DFF88}" srcOrd="1" destOrd="0" presId="urn:microsoft.com/office/officeart/2005/8/layout/hList3"/>
    <dgm:cxn modelId="{073371AF-1E22-4BB8-950D-7E1300B1B203}" type="presParOf" srcId="{5A0C9E34-A1E0-4635-8C68-0AADA9B5F666}" destId="{16C4632C-2490-49DF-851F-57AB47C5C6EA}" srcOrd="2" destOrd="0" presId="urn:microsoft.com/office/officeart/2005/8/layout/hList3"/>
    <dgm:cxn modelId="{34B8FA5A-2579-48E6-942A-72F6E277CEDF}" type="presParOf" srcId="{FD562E75-B3B6-4AC5-BE77-829FC066D1CF}" destId="{4D005188-7124-4D05-870E-FBF4A8CF0D41}"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3881C5-6095-4B67-B635-CFB41DF1E0A4}" type="doc">
      <dgm:prSet loTypeId="urn:microsoft.com/office/officeart/2005/8/layout/hProcess9" loCatId="process" qsTypeId="urn:microsoft.com/office/officeart/2005/8/quickstyle/simple1#2" qsCatId="simple" csTypeId="urn:microsoft.com/office/officeart/2005/8/colors/accent1_2#2" csCatId="accent1" phldr="1"/>
      <dgm:spPr/>
    </dgm:pt>
    <dgm:pt modelId="{1837E5E1-0546-4B0F-BE00-28E66017BD95}">
      <dgm:prSet phldrT="[Texto]"/>
      <dgm:spPr>
        <a:solidFill>
          <a:schemeClr val="accent3">
            <a:lumMod val="50000"/>
          </a:schemeClr>
        </a:solidFill>
      </dgm:spPr>
      <dgm:t>
        <a:bodyPr/>
        <a:lstStyle/>
        <a:p>
          <a:r>
            <a:rPr lang="es-MX" b="1" dirty="0" smtClean="0"/>
            <a:t>Formulación y Validación del Diagnóstico.</a:t>
          </a:r>
          <a:endParaRPr lang="es-ES" b="1" dirty="0"/>
        </a:p>
      </dgm:t>
    </dgm:pt>
    <dgm:pt modelId="{03CBDF4D-41D3-4897-9785-10D2D75C0BC1}" type="parTrans" cxnId="{745BC6A9-0EE6-40B6-8C8C-35AFD736284D}">
      <dgm:prSet/>
      <dgm:spPr/>
      <dgm:t>
        <a:bodyPr/>
        <a:lstStyle/>
        <a:p>
          <a:endParaRPr lang="es-ES" b="1"/>
        </a:p>
      </dgm:t>
    </dgm:pt>
    <dgm:pt modelId="{794629CE-446C-4E3A-8880-D59B862A2DEC}" type="sibTrans" cxnId="{745BC6A9-0EE6-40B6-8C8C-35AFD736284D}">
      <dgm:prSet/>
      <dgm:spPr/>
      <dgm:t>
        <a:bodyPr/>
        <a:lstStyle/>
        <a:p>
          <a:endParaRPr lang="es-ES" b="1"/>
        </a:p>
      </dgm:t>
    </dgm:pt>
    <dgm:pt modelId="{37AA10D8-3452-4C99-A297-5C368D68D681}">
      <dgm:prSet phldrT="[Texto]"/>
      <dgm:spPr>
        <a:solidFill>
          <a:schemeClr val="accent2">
            <a:lumMod val="75000"/>
          </a:schemeClr>
        </a:solidFill>
      </dgm:spPr>
      <dgm:t>
        <a:bodyPr/>
        <a:lstStyle/>
        <a:p>
          <a:r>
            <a:rPr lang="es-MX" b="1" dirty="0" smtClean="0"/>
            <a:t>Formulación y Validación de la Visión y las Estrategias.</a:t>
          </a:r>
          <a:endParaRPr lang="es-ES" b="1" dirty="0"/>
        </a:p>
      </dgm:t>
    </dgm:pt>
    <dgm:pt modelId="{6C14ED7F-1D24-42E3-82BB-915652F02690}" type="parTrans" cxnId="{42AF6AF1-33DD-47D8-8758-1B3F51CA77BC}">
      <dgm:prSet/>
      <dgm:spPr/>
      <dgm:t>
        <a:bodyPr/>
        <a:lstStyle/>
        <a:p>
          <a:endParaRPr lang="es-ES" b="1"/>
        </a:p>
      </dgm:t>
    </dgm:pt>
    <dgm:pt modelId="{8449628D-79AD-4775-A7E7-1CBF4D01DFC6}" type="sibTrans" cxnId="{42AF6AF1-33DD-47D8-8758-1B3F51CA77BC}">
      <dgm:prSet/>
      <dgm:spPr/>
      <dgm:t>
        <a:bodyPr/>
        <a:lstStyle/>
        <a:p>
          <a:endParaRPr lang="es-ES" b="1"/>
        </a:p>
      </dgm:t>
    </dgm:pt>
    <dgm:pt modelId="{20981D24-34EA-43E2-99AE-0BD9A1B6475B}">
      <dgm:prSet phldrT="[Texto]"/>
      <dgm:spPr>
        <a:solidFill>
          <a:schemeClr val="accent6">
            <a:lumMod val="75000"/>
          </a:schemeClr>
        </a:solidFill>
      </dgm:spPr>
      <dgm:t>
        <a:bodyPr/>
        <a:lstStyle/>
        <a:p>
          <a:r>
            <a:rPr lang="es-MX" b="1" dirty="0" smtClean="0"/>
            <a:t>Formulación y Validación del Plan de Acción (incluido mecanismo de Monitoreo y Evaluación) con costos .</a:t>
          </a:r>
          <a:endParaRPr lang="es-ES" b="1" dirty="0"/>
        </a:p>
      </dgm:t>
    </dgm:pt>
    <dgm:pt modelId="{2143F023-EB03-461A-A578-B1B3BEDB8474}" type="parTrans" cxnId="{76788EF4-17A1-4967-8B6F-77407662529E}">
      <dgm:prSet/>
      <dgm:spPr/>
      <dgm:t>
        <a:bodyPr/>
        <a:lstStyle/>
        <a:p>
          <a:endParaRPr lang="es-ES" b="1"/>
        </a:p>
      </dgm:t>
    </dgm:pt>
    <dgm:pt modelId="{0F9BFED0-72EE-4AF6-90CB-FC32473867B9}" type="sibTrans" cxnId="{76788EF4-17A1-4967-8B6F-77407662529E}">
      <dgm:prSet/>
      <dgm:spPr/>
      <dgm:t>
        <a:bodyPr/>
        <a:lstStyle/>
        <a:p>
          <a:endParaRPr lang="es-ES" b="1"/>
        </a:p>
      </dgm:t>
    </dgm:pt>
    <dgm:pt modelId="{18ED82EE-C2CF-4A35-8E68-B64183DB5A5C}" type="pres">
      <dgm:prSet presAssocID="{E63881C5-6095-4B67-B635-CFB41DF1E0A4}" presName="CompostProcess" presStyleCnt="0">
        <dgm:presLayoutVars>
          <dgm:dir/>
          <dgm:resizeHandles val="exact"/>
        </dgm:presLayoutVars>
      </dgm:prSet>
      <dgm:spPr/>
    </dgm:pt>
    <dgm:pt modelId="{AFB4546C-286D-45F1-8516-897CD42D333E}" type="pres">
      <dgm:prSet presAssocID="{E63881C5-6095-4B67-B635-CFB41DF1E0A4}" presName="arrow" presStyleLbl="bgShp" presStyleIdx="0" presStyleCnt="1"/>
      <dgm:spPr>
        <a:solidFill>
          <a:schemeClr val="bg2">
            <a:lumMod val="50000"/>
          </a:schemeClr>
        </a:solidFill>
      </dgm:spPr>
    </dgm:pt>
    <dgm:pt modelId="{1CC50956-A924-4CF5-894D-CADC46B5312E}" type="pres">
      <dgm:prSet presAssocID="{E63881C5-6095-4B67-B635-CFB41DF1E0A4}" presName="linearProcess" presStyleCnt="0"/>
      <dgm:spPr/>
    </dgm:pt>
    <dgm:pt modelId="{1E0A24E7-68EB-446C-955C-C3108CDBC6CA}" type="pres">
      <dgm:prSet presAssocID="{1837E5E1-0546-4B0F-BE00-28E66017BD95}" presName="textNode" presStyleLbl="node1" presStyleIdx="0" presStyleCnt="3">
        <dgm:presLayoutVars>
          <dgm:bulletEnabled val="1"/>
        </dgm:presLayoutVars>
      </dgm:prSet>
      <dgm:spPr/>
      <dgm:t>
        <a:bodyPr/>
        <a:lstStyle/>
        <a:p>
          <a:endParaRPr lang="es-ES"/>
        </a:p>
      </dgm:t>
    </dgm:pt>
    <dgm:pt modelId="{D2C31F27-1A5C-49C4-ACE0-A4C5D790C6D3}" type="pres">
      <dgm:prSet presAssocID="{794629CE-446C-4E3A-8880-D59B862A2DEC}" presName="sibTrans" presStyleCnt="0"/>
      <dgm:spPr/>
    </dgm:pt>
    <dgm:pt modelId="{D50202EA-34DB-4BD9-829A-7D745FAC47AF}" type="pres">
      <dgm:prSet presAssocID="{37AA10D8-3452-4C99-A297-5C368D68D681}" presName="textNode" presStyleLbl="node1" presStyleIdx="1" presStyleCnt="3">
        <dgm:presLayoutVars>
          <dgm:bulletEnabled val="1"/>
        </dgm:presLayoutVars>
      </dgm:prSet>
      <dgm:spPr/>
      <dgm:t>
        <a:bodyPr/>
        <a:lstStyle/>
        <a:p>
          <a:endParaRPr lang="es-ES"/>
        </a:p>
      </dgm:t>
    </dgm:pt>
    <dgm:pt modelId="{A6D9C14A-E090-497A-9693-617D923BE25B}" type="pres">
      <dgm:prSet presAssocID="{8449628D-79AD-4775-A7E7-1CBF4D01DFC6}" presName="sibTrans" presStyleCnt="0"/>
      <dgm:spPr/>
    </dgm:pt>
    <dgm:pt modelId="{769F3402-3581-4353-8585-81C0F87BDFF6}" type="pres">
      <dgm:prSet presAssocID="{20981D24-34EA-43E2-99AE-0BD9A1B6475B}" presName="textNode" presStyleLbl="node1" presStyleIdx="2" presStyleCnt="3" custScaleX="102161" custScaleY="102586">
        <dgm:presLayoutVars>
          <dgm:bulletEnabled val="1"/>
        </dgm:presLayoutVars>
      </dgm:prSet>
      <dgm:spPr/>
      <dgm:t>
        <a:bodyPr/>
        <a:lstStyle/>
        <a:p>
          <a:endParaRPr lang="es-ES"/>
        </a:p>
      </dgm:t>
    </dgm:pt>
  </dgm:ptLst>
  <dgm:cxnLst>
    <dgm:cxn modelId="{42AF6AF1-33DD-47D8-8758-1B3F51CA77BC}" srcId="{E63881C5-6095-4B67-B635-CFB41DF1E0A4}" destId="{37AA10D8-3452-4C99-A297-5C368D68D681}" srcOrd="1" destOrd="0" parTransId="{6C14ED7F-1D24-42E3-82BB-915652F02690}" sibTransId="{8449628D-79AD-4775-A7E7-1CBF4D01DFC6}"/>
    <dgm:cxn modelId="{042444F4-5CA4-4F5F-8D33-904456FE2501}" type="presOf" srcId="{20981D24-34EA-43E2-99AE-0BD9A1B6475B}" destId="{769F3402-3581-4353-8585-81C0F87BDFF6}" srcOrd="0" destOrd="0" presId="urn:microsoft.com/office/officeart/2005/8/layout/hProcess9"/>
    <dgm:cxn modelId="{E4DD9EC6-F228-4F05-A02D-E943975DA81A}" type="presOf" srcId="{E63881C5-6095-4B67-B635-CFB41DF1E0A4}" destId="{18ED82EE-C2CF-4A35-8E68-B64183DB5A5C}" srcOrd="0" destOrd="0" presId="urn:microsoft.com/office/officeart/2005/8/layout/hProcess9"/>
    <dgm:cxn modelId="{F9E62842-43C5-4025-99E0-FBF3B2CFB082}" type="presOf" srcId="{1837E5E1-0546-4B0F-BE00-28E66017BD95}" destId="{1E0A24E7-68EB-446C-955C-C3108CDBC6CA}" srcOrd="0" destOrd="0" presId="urn:microsoft.com/office/officeart/2005/8/layout/hProcess9"/>
    <dgm:cxn modelId="{FE511D87-BE26-4928-AB92-A83B0BC3F2C3}" type="presOf" srcId="{37AA10D8-3452-4C99-A297-5C368D68D681}" destId="{D50202EA-34DB-4BD9-829A-7D745FAC47AF}" srcOrd="0" destOrd="0" presId="urn:microsoft.com/office/officeart/2005/8/layout/hProcess9"/>
    <dgm:cxn modelId="{76788EF4-17A1-4967-8B6F-77407662529E}" srcId="{E63881C5-6095-4B67-B635-CFB41DF1E0A4}" destId="{20981D24-34EA-43E2-99AE-0BD9A1B6475B}" srcOrd="2" destOrd="0" parTransId="{2143F023-EB03-461A-A578-B1B3BEDB8474}" sibTransId="{0F9BFED0-72EE-4AF6-90CB-FC32473867B9}"/>
    <dgm:cxn modelId="{745BC6A9-0EE6-40B6-8C8C-35AFD736284D}" srcId="{E63881C5-6095-4B67-B635-CFB41DF1E0A4}" destId="{1837E5E1-0546-4B0F-BE00-28E66017BD95}" srcOrd="0" destOrd="0" parTransId="{03CBDF4D-41D3-4897-9785-10D2D75C0BC1}" sibTransId="{794629CE-446C-4E3A-8880-D59B862A2DEC}"/>
    <dgm:cxn modelId="{32E28B03-280A-4DC5-9F6D-24546B132F7A}" type="presParOf" srcId="{18ED82EE-C2CF-4A35-8E68-B64183DB5A5C}" destId="{AFB4546C-286D-45F1-8516-897CD42D333E}" srcOrd="0" destOrd="0" presId="urn:microsoft.com/office/officeart/2005/8/layout/hProcess9"/>
    <dgm:cxn modelId="{3B176580-3F03-4535-8067-B0A9A474CE45}" type="presParOf" srcId="{18ED82EE-C2CF-4A35-8E68-B64183DB5A5C}" destId="{1CC50956-A924-4CF5-894D-CADC46B5312E}" srcOrd="1" destOrd="0" presId="urn:microsoft.com/office/officeart/2005/8/layout/hProcess9"/>
    <dgm:cxn modelId="{5B8FFACC-963C-428D-8786-6F08D7653CCB}" type="presParOf" srcId="{1CC50956-A924-4CF5-894D-CADC46B5312E}" destId="{1E0A24E7-68EB-446C-955C-C3108CDBC6CA}" srcOrd="0" destOrd="0" presId="urn:microsoft.com/office/officeart/2005/8/layout/hProcess9"/>
    <dgm:cxn modelId="{A0D3AFCA-A10C-423C-8A8D-B94043299370}" type="presParOf" srcId="{1CC50956-A924-4CF5-894D-CADC46B5312E}" destId="{D2C31F27-1A5C-49C4-ACE0-A4C5D790C6D3}" srcOrd="1" destOrd="0" presId="urn:microsoft.com/office/officeart/2005/8/layout/hProcess9"/>
    <dgm:cxn modelId="{A4352FF7-7B46-4C78-88E6-18EFAD633A18}" type="presParOf" srcId="{1CC50956-A924-4CF5-894D-CADC46B5312E}" destId="{D50202EA-34DB-4BD9-829A-7D745FAC47AF}" srcOrd="2" destOrd="0" presId="urn:microsoft.com/office/officeart/2005/8/layout/hProcess9"/>
    <dgm:cxn modelId="{2D293A2D-B417-4476-816B-B0E95A64CEF4}" type="presParOf" srcId="{1CC50956-A924-4CF5-894D-CADC46B5312E}" destId="{A6D9C14A-E090-497A-9693-617D923BE25B}" srcOrd="3" destOrd="0" presId="urn:microsoft.com/office/officeart/2005/8/layout/hProcess9"/>
    <dgm:cxn modelId="{8AE10675-0DFE-4766-8DF9-5BF784D5E59D}" type="presParOf" srcId="{1CC50956-A924-4CF5-894D-CADC46B5312E}" destId="{769F3402-3581-4353-8585-81C0F87BDFF6}"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A43D9DA-42DA-4269-B7BA-418E522A0E72}" type="datetimeFigureOut">
              <a:rPr lang="en-US"/>
              <a:pPr>
                <a:defRPr/>
              </a:pPr>
              <a:t>11/1/2012</a:t>
            </a:fld>
            <a:endParaRPr lang="en-U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n-U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6FB52FE-D1E0-4CFD-8990-01A065DCC808}" type="slidenum">
              <a:rPr lang="en-US"/>
              <a:pPr>
                <a:defRPr/>
              </a:pPr>
              <a:t>‹Nº›</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886" tIns="45943" rIns="91886" bIns="45943" anchor="b"/>
          <a:lstStyle/>
          <a:p>
            <a:pPr algn="r"/>
            <a:fld id="{C9C99726-1BAC-4F23-9741-D7799992D269}" type="slidenum">
              <a:rPr lang="de-DE" sz="1200">
                <a:latin typeface="Times New Roman" pitchFamily="18" charset="0"/>
                <a:cs typeface="Arial" charset="0"/>
              </a:rPr>
              <a:pPr algn="r"/>
              <a:t>2</a:t>
            </a:fld>
            <a:endParaRPr lang="de-DE" sz="1200">
              <a:latin typeface="Times New Roman" pitchFamily="18" charset="0"/>
              <a:cs typeface="Arial" charset="0"/>
            </a:endParaRPr>
          </a:p>
        </p:txBody>
      </p:sp>
      <p:sp>
        <p:nvSpPr>
          <p:cNvPr id="16386" name="Rectangle 2"/>
          <p:cNvSpPr>
            <a:spLocks noGrp="1" noRot="1" noChangeAspect="1" noChangeArrowheads="1" noTextEdit="1"/>
          </p:cNvSpPr>
          <p:nvPr>
            <p:ph type="sldImg"/>
          </p:nvPr>
        </p:nvSpPr>
        <p:spPr bwMode="auto">
          <a:xfrm>
            <a:off x="317500" y="-12700"/>
            <a:ext cx="6226175" cy="4670425"/>
          </a:xfrm>
          <a:noFill/>
          <a:ln>
            <a:solidFill>
              <a:srgbClr val="000000"/>
            </a:solidFill>
            <a:miter lim="800000"/>
            <a:headEnd/>
            <a:tailEnd/>
          </a:ln>
        </p:spPr>
      </p:sp>
      <p:sp>
        <p:nvSpPr>
          <p:cNvPr id="16387" name="Rectangle 3"/>
          <p:cNvSpPr>
            <a:spLocks noGrp="1" noChangeArrowheads="1"/>
          </p:cNvSpPr>
          <p:nvPr>
            <p:ph type="body" idx="1"/>
          </p:nvPr>
        </p:nvSpPr>
        <p:spPr bwMode="auto">
          <a:xfrm>
            <a:off x="249238" y="4883150"/>
            <a:ext cx="6430962" cy="3767138"/>
          </a:xfrm>
          <a:noFill/>
        </p:spPr>
        <p:txBody>
          <a:bodyPr wrap="square" lIns="90153" tIns="45079" rIns="90153" bIns="45079"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886" tIns="45943" rIns="91886" bIns="45943" anchor="b"/>
          <a:lstStyle/>
          <a:p>
            <a:pPr algn="r"/>
            <a:fld id="{FA0E31C1-0D66-46F9-A3D4-6B8649C4DC4F}" type="slidenum">
              <a:rPr lang="de-DE" sz="1200">
                <a:latin typeface="Times New Roman" pitchFamily="18" charset="0"/>
                <a:cs typeface="Arial" charset="0"/>
              </a:rPr>
              <a:pPr algn="r"/>
              <a:t>3</a:t>
            </a:fld>
            <a:endParaRPr lang="de-DE" sz="1200">
              <a:latin typeface="Times New Roman" pitchFamily="18" charset="0"/>
              <a:cs typeface="Arial" charset="0"/>
            </a:endParaRPr>
          </a:p>
        </p:txBody>
      </p:sp>
      <p:sp>
        <p:nvSpPr>
          <p:cNvPr id="18434" name="Rectangle 2"/>
          <p:cNvSpPr>
            <a:spLocks noGrp="1" noRot="1" noChangeAspect="1" noChangeArrowheads="1" noTextEdit="1"/>
          </p:cNvSpPr>
          <p:nvPr>
            <p:ph type="sldImg"/>
          </p:nvPr>
        </p:nvSpPr>
        <p:spPr bwMode="auto">
          <a:xfrm>
            <a:off x="317500" y="-12700"/>
            <a:ext cx="6226175" cy="4670425"/>
          </a:xfrm>
          <a:noFill/>
          <a:ln>
            <a:solidFill>
              <a:srgbClr val="000000"/>
            </a:solidFill>
            <a:miter lim="800000"/>
            <a:headEnd/>
            <a:tailEnd/>
          </a:ln>
        </p:spPr>
      </p:sp>
      <p:sp>
        <p:nvSpPr>
          <p:cNvPr id="18435" name="Rectangle 3"/>
          <p:cNvSpPr>
            <a:spLocks noGrp="1" noChangeArrowheads="1"/>
          </p:cNvSpPr>
          <p:nvPr>
            <p:ph type="body" idx="1"/>
          </p:nvPr>
        </p:nvSpPr>
        <p:spPr bwMode="auto">
          <a:xfrm>
            <a:off x="249238" y="4883150"/>
            <a:ext cx="6430962" cy="3767138"/>
          </a:xfrm>
          <a:noFill/>
        </p:spPr>
        <p:txBody>
          <a:bodyPr wrap="square" lIns="90153" tIns="45079" rIns="90153" bIns="45079"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087C7EAD-8559-4B05-8D5C-2598206DBD1F}" type="slidenum">
              <a:rPr lang="de-DE" smtClean="0"/>
              <a:pPr>
                <a:defRPr/>
              </a:pPr>
              <a:t>10</a:t>
            </a:fld>
            <a:endParaRPr lang="de-DE" smtClean="0"/>
          </a:p>
        </p:txBody>
      </p:sp>
      <p:sp>
        <p:nvSpPr>
          <p:cNvPr id="26626" name="Rectangle 2"/>
          <p:cNvSpPr>
            <a:spLocks noGrp="1" noRot="1" noChangeAspect="1" noChangeArrowheads="1" noTextEdit="1"/>
          </p:cNvSpPr>
          <p:nvPr>
            <p:ph type="sldImg"/>
          </p:nvPr>
        </p:nvSpPr>
        <p:spPr bwMode="auto">
          <a:xfrm>
            <a:off x="1143000" y="687388"/>
            <a:ext cx="4573588" cy="3430587"/>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pPr>
              <a:defRPr/>
            </a:pPr>
            <a:fld id="{38A6F8E2-957F-4651-9825-4CA2BD3679BD}" type="datetimeFigureOut">
              <a:rPr lang="en-US"/>
              <a:pPr>
                <a:defRPr/>
              </a:pPr>
              <a:t>11/1/2012</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04AFF923-B488-4EC7-9CDF-6B54298A7DE6}" type="slidenum">
              <a:rPr lang="en-US"/>
              <a:pPr>
                <a:defRPr/>
              </a:pPr>
              <a:t>‹Nº›</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2B9F1BEE-A2E5-48AD-88AC-89DF2651C088}" type="datetimeFigureOut">
              <a:rPr lang="en-US"/>
              <a:pPr>
                <a:defRPr/>
              </a:pPr>
              <a:t>11/1/2012</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95D6E99D-40B9-4F1F-8458-E2873599A5A9}" type="slidenum">
              <a:rPr lang="en-US"/>
              <a:pPr>
                <a:defRPr/>
              </a:pPr>
              <a:t>‹Nº›</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8AB31088-EA5B-4E65-8E84-C06258EAFD7D}" type="datetimeFigureOut">
              <a:rPr lang="en-US"/>
              <a:pPr>
                <a:defRPr/>
              </a:pPr>
              <a:t>11/1/2012</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040C581E-FB20-465F-A71B-E2941F82A5BE}" type="slidenum">
              <a:rPr lang="en-US"/>
              <a:pPr>
                <a:defRPr/>
              </a:pPr>
              <a:t>‹Nº›</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A09025A1-B8DD-4787-807A-E1B8C3781F44}" type="datetimeFigureOut">
              <a:rPr lang="en-US"/>
              <a:pPr>
                <a:defRPr/>
              </a:pPr>
              <a:t>11/1/2012</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76075613-8D3D-43A7-9998-5A0646D36B60}" type="slidenum">
              <a:rPr lang="en-US"/>
              <a:pPr>
                <a:defRPr/>
              </a:pPr>
              <a:t>‹Nº›</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03D7231-E140-43B4-85EB-86F02F4DF3A3}" type="datetimeFigureOut">
              <a:rPr lang="en-US"/>
              <a:pPr>
                <a:defRPr/>
              </a:pPr>
              <a:t>11/1/2012</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60D85BED-8DCD-43FE-9BB1-AAA66DA85DBA}" type="slidenum">
              <a:rPr lang="en-US"/>
              <a:pPr>
                <a:defRPr/>
              </a:pPr>
              <a:t>‹Nº›</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3 Marcador de fecha"/>
          <p:cNvSpPr>
            <a:spLocks noGrp="1"/>
          </p:cNvSpPr>
          <p:nvPr>
            <p:ph type="dt" sz="half" idx="10"/>
          </p:nvPr>
        </p:nvSpPr>
        <p:spPr/>
        <p:txBody>
          <a:bodyPr/>
          <a:lstStyle>
            <a:lvl1pPr>
              <a:defRPr/>
            </a:lvl1pPr>
          </a:lstStyle>
          <a:p>
            <a:pPr>
              <a:defRPr/>
            </a:pPr>
            <a:fld id="{884A790B-118B-4E86-8BE9-9FE013613F2A}" type="datetimeFigureOut">
              <a:rPr lang="en-US"/>
              <a:pPr>
                <a:defRPr/>
              </a:pPr>
              <a:t>11/1/2012</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E930DBD6-08E1-48F2-A2E8-35170DD16906}" type="slidenum">
              <a:rPr lang="en-US"/>
              <a:pPr>
                <a:defRPr/>
              </a:pPr>
              <a:t>‹Nº›</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3 Marcador de fecha"/>
          <p:cNvSpPr>
            <a:spLocks noGrp="1"/>
          </p:cNvSpPr>
          <p:nvPr>
            <p:ph type="dt" sz="half" idx="10"/>
          </p:nvPr>
        </p:nvSpPr>
        <p:spPr/>
        <p:txBody>
          <a:bodyPr/>
          <a:lstStyle>
            <a:lvl1pPr>
              <a:defRPr/>
            </a:lvl1pPr>
          </a:lstStyle>
          <a:p>
            <a:pPr>
              <a:defRPr/>
            </a:pPr>
            <a:fld id="{26E83A47-3329-4B71-8338-F999785C2558}" type="datetimeFigureOut">
              <a:rPr lang="en-US"/>
              <a:pPr>
                <a:defRPr/>
              </a:pPr>
              <a:t>11/1/2012</a:t>
            </a:fld>
            <a:endParaRPr lang="en-US"/>
          </a:p>
        </p:txBody>
      </p:sp>
      <p:sp>
        <p:nvSpPr>
          <p:cNvPr id="8" name="4 Marcador de pie de página"/>
          <p:cNvSpPr>
            <a:spLocks noGrp="1"/>
          </p:cNvSpPr>
          <p:nvPr>
            <p:ph type="ftr" sz="quarter" idx="11"/>
          </p:nvPr>
        </p:nvSpPr>
        <p:spPr/>
        <p:txBody>
          <a:bodyPr/>
          <a:lstStyle>
            <a:lvl1pPr>
              <a:defRPr/>
            </a:lvl1pPr>
          </a:lstStyle>
          <a:p>
            <a:pPr>
              <a:defRPr/>
            </a:pPr>
            <a:endParaRPr lang="en-US"/>
          </a:p>
        </p:txBody>
      </p:sp>
      <p:sp>
        <p:nvSpPr>
          <p:cNvPr id="9" name="5 Marcador de número de diapositiva"/>
          <p:cNvSpPr>
            <a:spLocks noGrp="1"/>
          </p:cNvSpPr>
          <p:nvPr>
            <p:ph type="sldNum" sz="quarter" idx="12"/>
          </p:nvPr>
        </p:nvSpPr>
        <p:spPr/>
        <p:txBody>
          <a:bodyPr/>
          <a:lstStyle>
            <a:lvl1pPr>
              <a:defRPr/>
            </a:lvl1pPr>
          </a:lstStyle>
          <a:p>
            <a:pPr>
              <a:defRPr/>
            </a:pPr>
            <a:fld id="{80E82A4E-69D6-4424-8A69-57C9EEF01023}" type="slidenum">
              <a:rPr lang="en-US"/>
              <a:pPr>
                <a:defRPr/>
              </a:pPr>
              <a:t>‹Nº›</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3 Marcador de fecha"/>
          <p:cNvSpPr>
            <a:spLocks noGrp="1"/>
          </p:cNvSpPr>
          <p:nvPr>
            <p:ph type="dt" sz="half" idx="10"/>
          </p:nvPr>
        </p:nvSpPr>
        <p:spPr/>
        <p:txBody>
          <a:bodyPr/>
          <a:lstStyle>
            <a:lvl1pPr>
              <a:defRPr/>
            </a:lvl1pPr>
          </a:lstStyle>
          <a:p>
            <a:pPr>
              <a:defRPr/>
            </a:pPr>
            <a:fld id="{7EA8BEE0-E457-4108-A6E3-7371E68F4F7E}" type="datetimeFigureOut">
              <a:rPr lang="en-US"/>
              <a:pPr>
                <a:defRPr/>
              </a:pPr>
              <a:t>11/1/2012</a:t>
            </a:fld>
            <a:endParaRPr lang="en-US"/>
          </a:p>
        </p:txBody>
      </p:sp>
      <p:sp>
        <p:nvSpPr>
          <p:cNvPr id="4" name="4 Marcador de pie de página"/>
          <p:cNvSpPr>
            <a:spLocks noGrp="1"/>
          </p:cNvSpPr>
          <p:nvPr>
            <p:ph type="ftr" sz="quarter" idx="11"/>
          </p:nvPr>
        </p:nvSpPr>
        <p:spPr/>
        <p:txBody>
          <a:bodyPr/>
          <a:lstStyle>
            <a:lvl1pPr>
              <a:defRPr/>
            </a:lvl1pPr>
          </a:lstStyle>
          <a:p>
            <a:pPr>
              <a:defRPr/>
            </a:pPr>
            <a:endParaRPr lang="en-US"/>
          </a:p>
        </p:txBody>
      </p:sp>
      <p:sp>
        <p:nvSpPr>
          <p:cNvPr id="5" name="5 Marcador de número de diapositiva"/>
          <p:cNvSpPr>
            <a:spLocks noGrp="1"/>
          </p:cNvSpPr>
          <p:nvPr>
            <p:ph type="sldNum" sz="quarter" idx="12"/>
          </p:nvPr>
        </p:nvSpPr>
        <p:spPr/>
        <p:txBody>
          <a:bodyPr/>
          <a:lstStyle>
            <a:lvl1pPr>
              <a:defRPr/>
            </a:lvl1pPr>
          </a:lstStyle>
          <a:p>
            <a:pPr>
              <a:defRPr/>
            </a:pPr>
            <a:fld id="{FBD61951-67ED-4FCC-B6F4-260BECF91DB8}" type="slidenum">
              <a:rPr lang="en-US"/>
              <a:pPr>
                <a:defRPr/>
              </a:pPr>
              <a:t>‹Nº›</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15BC2FF5-4A7A-4469-81D3-FD8C6EC1BC54}" type="datetimeFigureOut">
              <a:rPr lang="en-US"/>
              <a:pPr>
                <a:defRPr/>
              </a:pPr>
              <a:t>11/1/2012</a:t>
            </a:fld>
            <a:endParaRPr lang="en-US"/>
          </a:p>
        </p:txBody>
      </p:sp>
      <p:sp>
        <p:nvSpPr>
          <p:cNvPr id="3" name="4 Marcador de pie de página"/>
          <p:cNvSpPr>
            <a:spLocks noGrp="1"/>
          </p:cNvSpPr>
          <p:nvPr>
            <p:ph type="ftr" sz="quarter" idx="11"/>
          </p:nvPr>
        </p:nvSpPr>
        <p:spPr/>
        <p:txBody>
          <a:bodyPr/>
          <a:lstStyle>
            <a:lvl1pPr>
              <a:defRPr/>
            </a:lvl1pPr>
          </a:lstStyle>
          <a:p>
            <a:pPr>
              <a:defRPr/>
            </a:pPr>
            <a:endParaRPr lang="en-US"/>
          </a:p>
        </p:txBody>
      </p:sp>
      <p:sp>
        <p:nvSpPr>
          <p:cNvPr id="4" name="5 Marcador de número de diapositiva"/>
          <p:cNvSpPr>
            <a:spLocks noGrp="1"/>
          </p:cNvSpPr>
          <p:nvPr>
            <p:ph type="sldNum" sz="quarter" idx="12"/>
          </p:nvPr>
        </p:nvSpPr>
        <p:spPr/>
        <p:txBody>
          <a:bodyPr/>
          <a:lstStyle>
            <a:lvl1pPr>
              <a:defRPr/>
            </a:lvl1pPr>
          </a:lstStyle>
          <a:p>
            <a:pPr>
              <a:defRPr/>
            </a:pPr>
            <a:fld id="{038ED9A4-85EE-475E-912D-6D42AD28501A}" type="slidenum">
              <a:rPr lang="en-US"/>
              <a:pPr>
                <a:defRPr/>
              </a:pPr>
              <a:t>‹Nº›</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3C52D46-E13C-4C4D-990E-FBEBD3152DC6}" type="datetimeFigureOut">
              <a:rPr lang="en-US"/>
              <a:pPr>
                <a:defRPr/>
              </a:pPr>
              <a:t>11/1/2012</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F6927C67-1F76-42B7-A204-1F02F069EFD6}" type="slidenum">
              <a:rPr lang="en-US"/>
              <a:pPr>
                <a:defRPr/>
              </a:pPr>
              <a:t>‹Nº›</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FF4A06D-8242-488F-B808-DEF6C47E6E14}" type="datetimeFigureOut">
              <a:rPr lang="en-US"/>
              <a:pPr>
                <a:defRPr/>
              </a:pPr>
              <a:t>11/1/2012</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55A81EBC-E0B1-4736-9453-A33BE6372015}" type="slidenum">
              <a:rPr lang="en-US"/>
              <a:pPr>
                <a:defRPr/>
              </a:pPr>
              <a:t>‹Nº›</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AA06D39-40CD-4E35-A163-D69DCB470007}" type="datetimeFigureOut">
              <a:rPr lang="en-US"/>
              <a:pPr>
                <a:defRPr/>
              </a:pPr>
              <a:t>11/1/2012</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AA8C483-D6C1-4E8D-B439-23659217534A}"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fade thruBlk="1"/>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50" y="1214438"/>
            <a:ext cx="4122738" cy="2736850"/>
          </a:xfrm>
        </p:spPr>
        <p:txBody>
          <a:bodyPr>
            <a:normAutofit fontScale="90000"/>
          </a:bodyPr>
          <a:lstStyle/>
          <a:p>
            <a:pPr eaLnBrk="1" hangingPunct="1">
              <a:defRPr/>
            </a:pPr>
            <a:r>
              <a:rPr lang="es-SV" sz="2800" b="1" dirty="0" smtClean="0">
                <a:solidFill>
                  <a:schemeClr val="tx2">
                    <a:lumMod val="75000"/>
                  </a:schemeClr>
                </a:solidFill>
              </a:rPr>
              <a:t>Comisión Centroamericana de Estadística del SICA: Inicio de los trabajos hacia una Estrategia Regional de Desarrollo Estadístico (ERDE) </a:t>
            </a:r>
            <a:endParaRPr lang="es-SV" sz="2800" b="1" dirty="0">
              <a:solidFill>
                <a:schemeClr val="tx2">
                  <a:lumMod val="75000"/>
                </a:schemeClr>
              </a:solidFill>
            </a:endParaRPr>
          </a:p>
        </p:txBody>
      </p:sp>
      <p:sp>
        <p:nvSpPr>
          <p:cNvPr id="7" name="2 Subtítulo"/>
          <p:cNvSpPr txBox="1">
            <a:spLocks/>
          </p:cNvSpPr>
          <p:nvPr/>
        </p:nvSpPr>
        <p:spPr>
          <a:xfrm>
            <a:off x="214313" y="5286375"/>
            <a:ext cx="4572000" cy="730250"/>
          </a:xfrm>
          <a:prstGeom prst="rect">
            <a:avLst/>
          </a:prstGeom>
        </p:spPr>
        <p:txBody>
          <a:bodyPr/>
          <a:lstStyle/>
          <a:p>
            <a:pPr algn="ctr" fontAlgn="auto">
              <a:spcBef>
                <a:spcPct val="20000"/>
              </a:spcBef>
              <a:spcAft>
                <a:spcPts val="0"/>
              </a:spcAft>
              <a:buFont typeface="Arial" pitchFamily="34" charset="0"/>
              <a:buNone/>
              <a:defRPr/>
            </a:pPr>
            <a:r>
              <a:rPr lang="es-SV" b="1" dirty="0">
                <a:solidFill>
                  <a:schemeClr val="tx2">
                    <a:lumMod val="75000"/>
                  </a:schemeClr>
                </a:solidFill>
                <a:latin typeface="Biondi" pitchFamily="2" charset="0"/>
              </a:rPr>
              <a:t>Secretaría General del </a:t>
            </a:r>
          </a:p>
          <a:p>
            <a:pPr algn="ctr" fontAlgn="auto">
              <a:spcBef>
                <a:spcPct val="20000"/>
              </a:spcBef>
              <a:spcAft>
                <a:spcPts val="0"/>
              </a:spcAft>
              <a:buFont typeface="Arial" pitchFamily="34" charset="0"/>
              <a:buNone/>
              <a:defRPr/>
            </a:pPr>
            <a:r>
              <a:rPr lang="es-SV" b="1" dirty="0">
                <a:solidFill>
                  <a:schemeClr val="tx2">
                    <a:lumMod val="75000"/>
                  </a:schemeClr>
                </a:solidFill>
                <a:latin typeface="Biondi" pitchFamily="2" charset="0"/>
              </a:rPr>
              <a:t>Sistema de la Integración Centroamericana</a:t>
            </a:r>
          </a:p>
          <a:p>
            <a:pPr algn="ctr" fontAlgn="auto">
              <a:spcBef>
                <a:spcPct val="20000"/>
              </a:spcBef>
              <a:spcAft>
                <a:spcPts val="0"/>
              </a:spcAft>
              <a:buFont typeface="Arial" pitchFamily="34" charset="0"/>
              <a:buNone/>
              <a:defRPr/>
            </a:pPr>
            <a:r>
              <a:rPr lang="es-SV" b="1" dirty="0">
                <a:solidFill>
                  <a:schemeClr val="tx2">
                    <a:lumMod val="75000"/>
                  </a:schemeClr>
                </a:solidFill>
                <a:latin typeface="Biondi" pitchFamily="2" charset="0"/>
              </a:rPr>
              <a:t>Junio </a:t>
            </a:r>
            <a:r>
              <a:rPr lang="es-SV" b="1" dirty="0">
                <a:solidFill>
                  <a:schemeClr val="tx2">
                    <a:lumMod val="75000"/>
                  </a:schemeClr>
                </a:solidFill>
                <a:latin typeface="Biondi" pitchFamily="2" charset="0"/>
              </a:rPr>
              <a:t>de </a:t>
            </a:r>
            <a:r>
              <a:rPr lang="es-SV" b="1" dirty="0">
                <a:solidFill>
                  <a:schemeClr val="tx2">
                    <a:lumMod val="75000"/>
                  </a:schemeClr>
                </a:solidFill>
                <a:latin typeface="Biondi" pitchFamily="2" charset="0"/>
              </a:rPr>
              <a:t>2012</a:t>
            </a:r>
            <a:endParaRPr lang="es-SV" b="1" dirty="0">
              <a:solidFill>
                <a:schemeClr val="tx2">
                  <a:lumMod val="75000"/>
                </a:schemeClr>
              </a:solidFill>
              <a:latin typeface="Biondi" pitchFamily="2" charset="0"/>
            </a:endParaRPr>
          </a:p>
        </p:txBody>
      </p:sp>
      <p:pic>
        <p:nvPicPr>
          <p:cNvPr id="9" name="8 Imagen" descr="banderas2006B.png"/>
          <p:cNvPicPr>
            <a:picLocks noChangeAspect="1"/>
          </p:cNvPicPr>
          <p:nvPr/>
        </p:nvPicPr>
        <p:blipFill>
          <a:blip r:embed="rId2" cstate="print"/>
          <a:stretch>
            <a:fillRect/>
          </a:stretch>
        </p:blipFill>
        <p:spPr>
          <a:xfrm>
            <a:off x="1599004" y="237203"/>
            <a:ext cx="5943599" cy="381295"/>
          </a:xfrm>
          <a:prstGeom prst="rect">
            <a:avLst/>
          </a:prstGeom>
          <a:effectLst>
            <a:glow rad="101600">
              <a:schemeClr val="accent5">
                <a:satMod val="175000"/>
                <a:alpha val="40000"/>
              </a:schemeClr>
            </a:glow>
          </a:effectLst>
        </p:spPr>
      </p:pic>
      <p:pic>
        <p:nvPicPr>
          <p:cNvPr id="14340" name="7 Imagen" descr="logocolor.png"/>
          <p:cNvPicPr>
            <a:picLocks noChangeAspect="1"/>
          </p:cNvPicPr>
          <p:nvPr/>
        </p:nvPicPr>
        <p:blipFill>
          <a:blip r:embed="rId3"/>
          <a:srcRect/>
          <a:stretch>
            <a:fillRect/>
          </a:stretch>
        </p:blipFill>
        <p:spPr bwMode="auto">
          <a:xfrm>
            <a:off x="1785938" y="3857625"/>
            <a:ext cx="1250950" cy="1201738"/>
          </a:xfrm>
          <a:prstGeom prst="rect">
            <a:avLst/>
          </a:prstGeom>
          <a:noFill/>
          <a:ln w="9525">
            <a:noFill/>
            <a:miter lim="800000"/>
            <a:headEnd/>
            <a:tailEnd/>
          </a:ln>
        </p:spPr>
      </p:pic>
      <p:pic>
        <p:nvPicPr>
          <p:cNvPr id="10" name="9 Imagen" descr="8353680.jpg"/>
          <p:cNvPicPr>
            <a:picLocks noChangeAspect="1"/>
          </p:cNvPicPr>
          <p:nvPr/>
        </p:nvPicPr>
        <p:blipFill>
          <a:blip r:embed="rId4" cstate="print">
            <a:duotone>
              <a:schemeClr val="accent1">
                <a:shade val="45000"/>
                <a:satMod val="135000"/>
              </a:schemeClr>
              <a:prstClr val="white"/>
            </a:duotone>
          </a:blip>
          <a:stretch>
            <a:fillRect/>
          </a:stretch>
        </p:blipFill>
        <p:spPr>
          <a:xfrm>
            <a:off x="4669810" y="916675"/>
            <a:ext cx="4626590" cy="5529789"/>
          </a:xfrm>
          <a:prstGeom prst="rect">
            <a:avLst/>
          </a:prstGeom>
          <a:effectLst>
            <a:softEdge rad="635000"/>
          </a:effectLst>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pie de página"/>
          <p:cNvSpPr>
            <a:spLocks noGrp="1"/>
          </p:cNvSpPr>
          <p:nvPr>
            <p:ph type="ftr" sz="quarter" idx="11"/>
          </p:nvPr>
        </p:nvSpPr>
        <p:spPr>
          <a:xfrm>
            <a:off x="457200" y="6356350"/>
            <a:ext cx="2133600" cy="365125"/>
          </a:xfrm>
        </p:spPr>
        <p:txBody>
          <a:bodyPr/>
          <a:lstStyle/>
          <a:p>
            <a:pPr algn="r">
              <a:defRPr/>
            </a:pPr>
            <a:r>
              <a:rPr lang="de-DE"/>
              <a:t>Página No. </a:t>
            </a:r>
            <a:fld id="{5315D019-662B-4E09-9FAF-AFF18E0C2F1B}" type="slidenum">
              <a:rPr lang="de-DE"/>
              <a:pPr algn="r">
                <a:defRPr/>
              </a:pPr>
              <a:t>10</a:t>
            </a:fld>
            <a:endParaRPr lang="de-DE"/>
          </a:p>
        </p:txBody>
      </p:sp>
      <p:sp>
        <p:nvSpPr>
          <p:cNvPr id="8" name="Rectangle 3"/>
          <p:cNvSpPr txBox="1">
            <a:spLocks noChangeArrowheads="1"/>
          </p:cNvSpPr>
          <p:nvPr/>
        </p:nvSpPr>
        <p:spPr>
          <a:xfrm>
            <a:off x="434975" y="4672013"/>
            <a:ext cx="8388350" cy="614362"/>
          </a:xfrm>
          <a:prstGeom prst="rect">
            <a:avLst/>
          </a:prstGeom>
        </p:spPr>
        <p:txBody>
          <a:bodyPr/>
          <a:lstStyle/>
          <a:p>
            <a:pPr marL="190500" indent="-190500" algn="ctr">
              <a:spcBef>
                <a:spcPct val="60000"/>
              </a:spcBef>
              <a:buClr>
                <a:schemeClr val="accent1"/>
              </a:buClr>
              <a:buFont typeface="Wingdings" pitchFamily="2" charset="2"/>
              <a:buNone/>
              <a:defRPr/>
            </a:pPr>
            <a:r>
              <a:rPr lang="es-MX" sz="3600" b="1" kern="0" dirty="0">
                <a:solidFill>
                  <a:schemeClr val="accent3">
                    <a:lumMod val="50000"/>
                  </a:schemeClr>
                </a:solidFill>
                <a:latin typeface="+mn-lt"/>
              </a:rPr>
              <a:t>www.sica.int</a:t>
            </a:r>
          </a:p>
          <a:p>
            <a:pPr marL="190500" indent="-190500" algn="ctr">
              <a:spcBef>
                <a:spcPct val="60000"/>
              </a:spcBef>
              <a:buClr>
                <a:schemeClr val="accent1"/>
              </a:buClr>
              <a:buFont typeface="Wingdings" pitchFamily="2" charset="2"/>
              <a:buNone/>
              <a:defRPr/>
            </a:pPr>
            <a:r>
              <a:rPr lang="es-MX" b="1" kern="0" dirty="0">
                <a:solidFill>
                  <a:schemeClr val="accent3">
                    <a:lumMod val="50000"/>
                  </a:schemeClr>
                </a:solidFill>
                <a:latin typeface="+mn-lt"/>
              </a:rPr>
              <a:t>info.sgsica@sica.int</a:t>
            </a:r>
            <a:endParaRPr lang="es-SV" b="1" kern="0" dirty="0">
              <a:solidFill>
                <a:schemeClr val="accent3">
                  <a:lumMod val="50000"/>
                </a:schemeClr>
              </a:solidFill>
              <a:latin typeface="+mn-lt"/>
            </a:endParaRPr>
          </a:p>
        </p:txBody>
      </p:sp>
      <p:pic>
        <p:nvPicPr>
          <p:cNvPr id="11" name="Picture 2" descr="U:\2009\09.Publicaciones\Logos\logo sica\logocolor.png"/>
          <p:cNvPicPr>
            <a:picLocks noChangeAspect="1" noChangeArrowheads="1"/>
          </p:cNvPicPr>
          <p:nvPr/>
        </p:nvPicPr>
        <p:blipFill>
          <a:blip r:embed="rId3" cstate="print"/>
          <a:srcRect/>
          <a:stretch>
            <a:fillRect/>
          </a:stretch>
        </p:blipFill>
        <p:spPr bwMode="auto">
          <a:xfrm>
            <a:off x="3246938" y="1527856"/>
            <a:ext cx="2592731" cy="2592731"/>
          </a:xfrm>
          <a:prstGeom prst="rect">
            <a:avLst/>
          </a:prstGeom>
          <a:noFill/>
          <a:effectLst>
            <a:reflection blurRad="6350" stA="52000" endA="300" endPos="35000" dir="5400000" sy="-100000" algn="bl" rotWithShape="0"/>
          </a:effectLst>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7"/>
          <p:cNvSpPr>
            <a:spLocks noChangeArrowheads="1"/>
          </p:cNvSpPr>
          <p:nvPr/>
        </p:nvSpPr>
        <p:spPr bwMode="gray">
          <a:xfrm>
            <a:off x="1785938" y="1285875"/>
            <a:ext cx="5753100" cy="358775"/>
          </a:xfrm>
          <a:prstGeom prst="rect">
            <a:avLst/>
          </a:prstGeom>
          <a:noFill/>
          <a:ln w="9525">
            <a:noFill/>
            <a:miter lim="800000"/>
            <a:headEnd/>
            <a:tailEnd/>
          </a:ln>
        </p:spPr>
        <p:txBody>
          <a:bodyPr lIns="0" tIns="0" rIns="0" bIns="0" anchor="ctr"/>
          <a:lstStyle/>
          <a:p>
            <a:pPr algn="ctr" defTabSz="801688" eaLnBrk="0" hangingPunct="0">
              <a:defRPr/>
            </a:pPr>
            <a:r>
              <a:rPr lang="es-SV" sz="1600" i="1" noProof="1">
                <a:solidFill>
                  <a:schemeClr val="tx1">
                    <a:lumMod val="65000"/>
                    <a:lumOff val="35000"/>
                  </a:schemeClr>
                </a:solidFill>
                <a:latin typeface="Times New Roman" pitchFamily="18" charset="0"/>
                <a:cs typeface="Times New Roman" pitchFamily="18" charset="0"/>
              </a:rPr>
              <a:t>Hacia una región de paz, libertad, democracia y desarrollo </a:t>
            </a:r>
          </a:p>
        </p:txBody>
      </p:sp>
      <p:sp>
        <p:nvSpPr>
          <p:cNvPr id="9" name="8 Marcador de pie de página"/>
          <p:cNvSpPr txBox="1">
            <a:spLocks noGrp="1"/>
          </p:cNvSpPr>
          <p:nvPr/>
        </p:nvSpPr>
        <p:spPr>
          <a:xfrm>
            <a:off x="7516813" y="6408738"/>
            <a:ext cx="1343025" cy="247650"/>
          </a:xfrm>
          <a:prstGeom prst="rect">
            <a:avLst/>
          </a:prstGeom>
          <a:noFill/>
        </p:spPr>
        <p:txBody>
          <a:bodyPr/>
          <a:lstStyle/>
          <a:p>
            <a:pPr algn="r">
              <a:defRPr/>
            </a:pPr>
            <a:r>
              <a:rPr lang="de-DE" sz="1000">
                <a:solidFill>
                  <a:schemeClr val="accent3">
                    <a:lumMod val="50000"/>
                  </a:schemeClr>
                </a:solidFill>
              </a:rPr>
              <a:t>Página No. </a:t>
            </a:r>
            <a:fld id="{46F0F755-AB4D-4258-8B2E-40352C09B6B0}" type="slidenum">
              <a:rPr lang="de-DE" sz="1000">
                <a:solidFill>
                  <a:schemeClr val="accent3">
                    <a:lumMod val="50000"/>
                  </a:schemeClr>
                </a:solidFill>
              </a:rPr>
              <a:pPr algn="r">
                <a:defRPr/>
              </a:pPr>
              <a:t>2</a:t>
            </a:fld>
            <a:endParaRPr lang="de-DE" sz="1000">
              <a:solidFill>
                <a:schemeClr val="accent3">
                  <a:lumMod val="50000"/>
                </a:schemeClr>
              </a:solidFill>
            </a:endParaRPr>
          </a:p>
        </p:txBody>
      </p:sp>
      <p:sp>
        <p:nvSpPr>
          <p:cNvPr id="14341" name="Rectangle 5"/>
          <p:cNvSpPr>
            <a:spLocks noChangeArrowheads="1"/>
          </p:cNvSpPr>
          <p:nvPr/>
        </p:nvSpPr>
        <p:spPr bwMode="gray">
          <a:xfrm>
            <a:off x="714375" y="2143125"/>
            <a:ext cx="4929188" cy="360363"/>
          </a:xfrm>
          <a:prstGeom prst="rect">
            <a:avLst/>
          </a:prstGeom>
          <a:solidFill>
            <a:schemeClr val="accent5">
              <a:lumMod val="60000"/>
              <a:lumOff val="40000"/>
            </a:schemeClr>
          </a:solidFill>
          <a:ln w="12700">
            <a:solidFill>
              <a:srgbClr val="C0C0C0"/>
            </a:solidFill>
            <a:miter lim="800000"/>
            <a:headEnd/>
            <a:tailEnd/>
          </a:ln>
        </p:spPr>
        <p:txBody>
          <a:bodyPr lIns="0" tIns="0" rIns="0" bIns="0" anchor="ctr"/>
          <a:lstStyle/>
          <a:p>
            <a:pPr algn="ctr" defTabSz="801688" eaLnBrk="0" hangingPunct="0">
              <a:defRPr/>
            </a:pPr>
            <a:endParaRPr lang="es-SV" b="1" noProof="1">
              <a:solidFill>
                <a:srgbClr val="FFFFFF"/>
              </a:solidFill>
            </a:endParaRPr>
          </a:p>
        </p:txBody>
      </p:sp>
      <p:sp>
        <p:nvSpPr>
          <p:cNvPr id="14343" name="Rectangle 6"/>
          <p:cNvSpPr>
            <a:spLocks noChangeArrowheads="1"/>
          </p:cNvSpPr>
          <p:nvPr/>
        </p:nvSpPr>
        <p:spPr bwMode="gray">
          <a:xfrm>
            <a:off x="714375" y="2500313"/>
            <a:ext cx="4929188" cy="2857500"/>
          </a:xfrm>
          <a:prstGeom prst="rect">
            <a:avLst/>
          </a:prstGeom>
          <a:noFill/>
          <a:ln w="12700">
            <a:solidFill>
              <a:srgbClr val="C0C0C0"/>
            </a:solidFill>
            <a:miter lim="800000"/>
            <a:headEnd/>
            <a:tailEnd/>
          </a:ln>
        </p:spPr>
        <p:txBody>
          <a:bodyPr lIns="108000" tIns="108000" rIns="72000" bIns="72000"/>
          <a:lstStyle/>
          <a:p>
            <a:pPr algn="just">
              <a:defRPr/>
            </a:pPr>
            <a:r>
              <a:rPr lang="es-ES" sz="1600" b="1" dirty="0"/>
              <a:t>El Consejo de Ministros de Relaciones Exteriores </a:t>
            </a:r>
            <a:r>
              <a:rPr lang="es-ES" sz="1600" dirty="0"/>
              <a:t>del Sistema de la Integración Centroamericana, conscientes de la necesidad de fortalecer la dinámica del proceso de integración, mediante la disposición de información estadística regional confiable, actualizada y oportuna, acordaron el 4 de diciembre de 2008, en la ciudad de San Pedro Sula, Honduras, constituir la Comisión Centroamericana de Estadística del SICA integrada por los Directores de la Estadística de los países miembros.</a:t>
            </a:r>
            <a:endParaRPr lang="es-ES" sz="1400" noProof="1"/>
          </a:p>
          <a:p>
            <a:pPr marL="190500" indent="-190500" algn="just">
              <a:spcBef>
                <a:spcPct val="40000"/>
              </a:spcBef>
              <a:buClr>
                <a:schemeClr val="accent2"/>
              </a:buClr>
              <a:buFont typeface="Wingdings" pitchFamily="2" charset="2"/>
              <a:buChar char="§"/>
              <a:defRPr/>
            </a:pPr>
            <a:endParaRPr lang="es-ES" sz="1400" noProof="1"/>
          </a:p>
          <a:p>
            <a:pPr marL="190500" indent="-190500" algn="just">
              <a:spcBef>
                <a:spcPct val="40000"/>
              </a:spcBef>
              <a:buClr>
                <a:schemeClr val="accent2"/>
              </a:buClr>
              <a:buFont typeface="Wingdings" pitchFamily="2" charset="2"/>
              <a:buChar char="§"/>
              <a:defRPr/>
            </a:pPr>
            <a:endParaRPr lang="es-ES" sz="1400" noProof="1"/>
          </a:p>
          <a:p>
            <a:pPr marL="190500" indent="-190500" algn="just">
              <a:spcBef>
                <a:spcPct val="40000"/>
              </a:spcBef>
              <a:buClr>
                <a:schemeClr val="accent2"/>
              </a:buClr>
              <a:buFont typeface="Wingdings" pitchFamily="2" charset="2"/>
              <a:buChar char="§"/>
              <a:defRPr/>
            </a:pPr>
            <a:endParaRPr lang="es-ES" sz="1400" noProof="1"/>
          </a:p>
          <a:p>
            <a:pPr marL="190500" indent="-190500" algn="just">
              <a:spcBef>
                <a:spcPct val="40000"/>
              </a:spcBef>
              <a:buClr>
                <a:schemeClr val="accent2"/>
              </a:buClr>
              <a:buFont typeface="Wingdings" pitchFamily="2" charset="2"/>
              <a:buChar char="§"/>
              <a:defRPr/>
            </a:pPr>
            <a:endParaRPr lang="es-ES" sz="1600" noProof="1"/>
          </a:p>
          <a:p>
            <a:pPr marL="190500" indent="-190500" algn="just">
              <a:spcBef>
                <a:spcPct val="40000"/>
              </a:spcBef>
              <a:buClr>
                <a:schemeClr val="accent2"/>
              </a:buClr>
              <a:buFont typeface="Wingdings" pitchFamily="2" charset="2"/>
              <a:buChar char="§"/>
              <a:defRPr/>
            </a:pPr>
            <a:endParaRPr lang="es-ES" noProof="1"/>
          </a:p>
        </p:txBody>
      </p:sp>
      <p:pic>
        <p:nvPicPr>
          <p:cNvPr id="15365" name="Picture 2" descr="U:\2009\09.Publicaciones\Logos\logo sica\logocolor.png"/>
          <p:cNvPicPr>
            <a:picLocks noChangeAspect="1" noChangeArrowheads="1"/>
          </p:cNvPicPr>
          <p:nvPr/>
        </p:nvPicPr>
        <p:blipFill>
          <a:blip r:embed="rId4"/>
          <a:srcRect/>
          <a:stretch>
            <a:fillRect/>
          </a:stretch>
        </p:blipFill>
        <p:spPr bwMode="auto">
          <a:xfrm>
            <a:off x="6072188" y="2571750"/>
            <a:ext cx="2181225" cy="2181225"/>
          </a:xfrm>
          <a:prstGeom prst="rect">
            <a:avLst/>
          </a:prstGeom>
          <a:noFill/>
          <a:ln w="9525">
            <a:noFill/>
            <a:miter lim="800000"/>
            <a:headEnd/>
            <a:tailEnd/>
          </a:ln>
        </p:spPr>
      </p:pic>
      <p:sp>
        <p:nvSpPr>
          <p:cNvPr id="10" name="Rectangle 8"/>
          <p:cNvSpPr>
            <a:spLocks noGrp="1" noChangeArrowheads="1"/>
          </p:cNvSpPr>
          <p:nvPr>
            <p:ph type="title" idx="4294967295"/>
          </p:nvPr>
        </p:nvSpPr>
        <p:spPr>
          <a:xfrm>
            <a:off x="539750" y="236538"/>
            <a:ext cx="8001000" cy="600075"/>
          </a:xfrm>
          <a:solidFill>
            <a:schemeClr val="tx2">
              <a:lumMod val="75000"/>
            </a:schemeClr>
          </a:solidFill>
        </p:spPr>
        <p:txBody>
          <a:bodyPr rtlCol="0">
            <a:noAutofit/>
          </a:bodyPr>
          <a:lstStyle/>
          <a:p>
            <a:pPr eaLnBrk="1" fontAlgn="auto" hangingPunct="1">
              <a:spcAft>
                <a:spcPts val="0"/>
              </a:spcAft>
              <a:defRPr/>
            </a:pPr>
            <a:r>
              <a:rPr lang="es-SV" sz="2400" b="1" noProof="1" smtClean="0">
                <a:solidFill>
                  <a:schemeClr val="bg1"/>
                </a:solidFill>
              </a:rPr>
              <a:t>Creación  </a:t>
            </a:r>
            <a:r>
              <a:rPr lang="es-SV" sz="2400" b="1" noProof="1">
                <a:solidFill>
                  <a:schemeClr val="bg1"/>
                </a:solidFill>
              </a:rPr>
              <a:t>de CENTROESTAD</a:t>
            </a:r>
            <a:endParaRPr lang="en-US" sz="2400" b="1" dirty="0">
              <a:solidFill>
                <a:schemeClr val="bg1"/>
              </a:solidFill>
            </a:endParaRPr>
          </a:p>
        </p:txBody>
      </p:sp>
    </p:spTree>
    <p:custDataLst>
      <p:tags r:id="rId1"/>
    </p:custData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pie de página"/>
          <p:cNvSpPr txBox="1">
            <a:spLocks noGrp="1"/>
          </p:cNvSpPr>
          <p:nvPr/>
        </p:nvSpPr>
        <p:spPr>
          <a:xfrm>
            <a:off x="7516813" y="6408738"/>
            <a:ext cx="1343025" cy="247650"/>
          </a:xfrm>
          <a:prstGeom prst="rect">
            <a:avLst/>
          </a:prstGeom>
          <a:noFill/>
        </p:spPr>
        <p:txBody>
          <a:bodyPr/>
          <a:lstStyle/>
          <a:p>
            <a:pPr algn="r">
              <a:defRPr/>
            </a:pPr>
            <a:r>
              <a:rPr lang="de-DE" sz="1000">
                <a:solidFill>
                  <a:schemeClr val="accent3">
                    <a:lumMod val="50000"/>
                  </a:schemeClr>
                </a:solidFill>
              </a:rPr>
              <a:t>Página No. </a:t>
            </a:r>
            <a:fld id="{2980A9BD-A744-40BB-B419-084A54A6056B}" type="slidenum">
              <a:rPr lang="de-DE" sz="1000">
                <a:solidFill>
                  <a:schemeClr val="accent3">
                    <a:lumMod val="50000"/>
                  </a:schemeClr>
                </a:solidFill>
              </a:rPr>
              <a:pPr algn="r">
                <a:defRPr/>
              </a:pPr>
              <a:t>3</a:t>
            </a:fld>
            <a:endParaRPr lang="de-DE" sz="1000">
              <a:solidFill>
                <a:schemeClr val="accent3">
                  <a:lumMod val="50000"/>
                </a:schemeClr>
              </a:solidFill>
            </a:endParaRPr>
          </a:p>
        </p:txBody>
      </p:sp>
      <p:sp>
        <p:nvSpPr>
          <p:cNvPr id="17410" name="Rectangle 6"/>
          <p:cNvSpPr>
            <a:spLocks noChangeArrowheads="1"/>
          </p:cNvSpPr>
          <p:nvPr/>
        </p:nvSpPr>
        <p:spPr bwMode="gray">
          <a:xfrm>
            <a:off x="301625" y="1103313"/>
            <a:ext cx="8362950" cy="5210175"/>
          </a:xfrm>
          <a:prstGeom prst="rect">
            <a:avLst/>
          </a:prstGeom>
          <a:noFill/>
          <a:ln w="12700">
            <a:solidFill>
              <a:srgbClr val="C0C0C0"/>
            </a:solidFill>
            <a:miter lim="800000"/>
            <a:headEnd/>
            <a:tailEnd/>
          </a:ln>
        </p:spPr>
        <p:txBody>
          <a:bodyPr lIns="108000" tIns="108000" rIns="72000" bIns="72000"/>
          <a:lstStyle/>
          <a:p>
            <a:r>
              <a:rPr lang="es-ES_tradnl" sz="1600"/>
              <a:t>«</a:t>
            </a:r>
            <a:r>
              <a:rPr lang="es-ES_tradnl" sz="1400"/>
              <a:t>V. Que la </a:t>
            </a:r>
            <a:r>
              <a:rPr lang="es-ES_tradnl" sz="1400" b="1"/>
              <a:t>información estadística </a:t>
            </a:r>
            <a:r>
              <a:rPr lang="es-ES_tradnl" sz="1400"/>
              <a:t>reviste una importancia primordial para las instituciones del Sistema de la Integración Centroamericana, por ser un </a:t>
            </a:r>
            <a:r>
              <a:rPr lang="es-ES_tradnl" sz="1400" b="1"/>
              <a:t>instrumento fundamental para determinar, sobre una base objetiva la necesidad de adoptar políticas comunitarias para alcanzar los objetivos de la Integración Centroamericana</a:t>
            </a:r>
            <a:r>
              <a:rPr lang="es-ES_tradnl" sz="1400"/>
              <a:t>;</a:t>
            </a:r>
            <a:endParaRPr lang="es-ES_tradnl" sz="1600"/>
          </a:p>
          <a:p>
            <a:endParaRPr lang="es-ES_tradnl" sz="1600"/>
          </a:p>
          <a:p>
            <a:r>
              <a:rPr lang="es-ES_tradnl" sz="1400"/>
              <a:t>VI. Que para poder </a:t>
            </a:r>
            <a:r>
              <a:rPr lang="es-ES_tradnl" sz="1400" b="1"/>
              <a:t>evaluar, monitorear y dar seguimiento a los avances de distintas etapas de la Integración Centroamericana</a:t>
            </a:r>
            <a:r>
              <a:rPr lang="es-ES_tradnl" sz="1400"/>
              <a:t>, se necesita disponer de datos estadísticos de carácter regional, requiriéndose para ello efectuar un acercamiento de las metodologías utilizadas en los campos susceptibles de una medición estadística a nivel del Istmo, como son: las actividades económicas, las financieras, las sociales, las demográficas, entre otras;</a:t>
            </a:r>
            <a:endParaRPr lang="es-ES" sz="1400"/>
          </a:p>
          <a:p>
            <a:r>
              <a:rPr lang="es-ES_tradnl" sz="1400"/>
              <a:t> </a:t>
            </a:r>
            <a:endParaRPr lang="es-ES" sz="1400"/>
          </a:p>
          <a:p>
            <a:r>
              <a:rPr lang="es-ES_tradnl" sz="1400"/>
              <a:t>VII. Que en el marco de la integración, la Región Centroamericana requiere de </a:t>
            </a:r>
            <a:r>
              <a:rPr lang="es-ES_tradnl" sz="1400" b="1"/>
              <a:t>una instancia para fortalecer la labor estadística</a:t>
            </a:r>
            <a:r>
              <a:rPr lang="es-ES_tradnl" sz="1400"/>
              <a:t>, asistiendo a los países miembros del SICA en el </a:t>
            </a:r>
            <a:r>
              <a:rPr lang="es-ES_tradnl" sz="1400" b="1"/>
              <a:t>proceso de estructurar una armonización estadística de carácter regional y comparabilidad internacional </a:t>
            </a:r>
            <a:r>
              <a:rPr lang="es-ES_tradnl" sz="1400"/>
              <a:t>mediante acciones de formación, estudios metodológicos, asistencias técnicas; así como de </a:t>
            </a:r>
            <a:r>
              <a:rPr lang="es-ES_tradnl" sz="1400" b="1"/>
              <a:t>un marco jurídico para la adopción de decisiones en los temas estadísticos </a:t>
            </a:r>
            <a:r>
              <a:rPr lang="es-ES_tradnl" sz="1400"/>
              <a:t>que se encaminen a lograr un desarrollo equilibrado de la región centroamericana;</a:t>
            </a:r>
            <a:endParaRPr lang="es-ES" sz="1400"/>
          </a:p>
          <a:p>
            <a:r>
              <a:rPr lang="es-ES_tradnl" sz="1400"/>
              <a:t> </a:t>
            </a:r>
            <a:endParaRPr lang="es-ES" sz="1400"/>
          </a:p>
          <a:p>
            <a:r>
              <a:rPr lang="es-ES_tradnl" sz="1400"/>
              <a:t>VIII. Que para dinamizar el proceso de integración centroamericana es necesario contar </a:t>
            </a:r>
            <a:r>
              <a:rPr lang="es-ES_tradnl" sz="1400" b="1"/>
              <a:t>con información estadística regional confiable, actualizada y oportuna, que permita apoyar la toma de decisiones en los diferentes ámbitos de dicho proceso</a:t>
            </a:r>
            <a:r>
              <a:rPr lang="es-ES_tradnl" sz="1400"/>
              <a:t>. </a:t>
            </a:r>
            <a:r>
              <a:rPr lang="es-ES_tradnl" sz="1600"/>
              <a:t>»</a:t>
            </a:r>
          </a:p>
          <a:p>
            <a:pPr algn="r"/>
            <a:r>
              <a:rPr lang="es-ES_tradnl" sz="1000" i="1" noProof="1"/>
              <a:t>Constitución de la Comisión Centroamericana de Estadística (CENTROESTAD) del</a:t>
            </a:r>
          </a:p>
          <a:p>
            <a:pPr algn="r"/>
            <a:r>
              <a:rPr lang="es-ES_tradnl" sz="1000" i="1" noProof="1"/>
              <a:t>Sistema de la Integración Centroamericana (SICA)</a:t>
            </a:r>
          </a:p>
          <a:p>
            <a:pPr algn="r"/>
            <a:r>
              <a:rPr lang="es-ES_tradnl" sz="1000" b="1" noProof="1"/>
              <a:t>Consejo de Ministros de Relaciones Exteriores, 4 de diciembre de 2008</a:t>
            </a:r>
          </a:p>
        </p:txBody>
      </p:sp>
      <p:sp>
        <p:nvSpPr>
          <p:cNvPr id="17411" name="7 Rectángulo"/>
          <p:cNvSpPr>
            <a:spLocks noChangeArrowheads="1"/>
          </p:cNvSpPr>
          <p:nvPr/>
        </p:nvSpPr>
        <p:spPr bwMode="auto">
          <a:xfrm>
            <a:off x="1973263" y="4384675"/>
            <a:ext cx="2286000" cy="609600"/>
          </a:xfrm>
          <a:prstGeom prst="rect">
            <a:avLst/>
          </a:prstGeom>
          <a:noFill/>
          <a:ln w="9525">
            <a:noFill/>
            <a:miter lim="800000"/>
            <a:headEnd/>
            <a:tailEnd/>
          </a:ln>
        </p:spPr>
        <p:txBody>
          <a:bodyPr>
            <a:spAutoFit/>
          </a:bodyPr>
          <a:lstStyle/>
          <a:p>
            <a:pPr marL="190500" indent="-190500" algn="just">
              <a:spcBef>
                <a:spcPct val="40000"/>
              </a:spcBef>
              <a:buClr>
                <a:srgbClr val="2A79D0"/>
              </a:buClr>
              <a:buFont typeface="Wingdings" pitchFamily="2" charset="2"/>
              <a:buChar char="§"/>
            </a:pPr>
            <a:endParaRPr lang="en-US" sz="1400" noProof="1">
              <a:solidFill>
                <a:srgbClr val="000000"/>
              </a:solidFill>
            </a:endParaRPr>
          </a:p>
          <a:p>
            <a:pPr marL="190500" indent="-190500" algn="just">
              <a:spcBef>
                <a:spcPct val="40000"/>
              </a:spcBef>
              <a:buClr>
                <a:srgbClr val="2A79D0"/>
              </a:buClr>
              <a:buFont typeface="Wingdings" pitchFamily="2" charset="2"/>
              <a:buChar char="§"/>
            </a:pPr>
            <a:endParaRPr lang="en-US" sz="1400" noProof="1">
              <a:solidFill>
                <a:srgbClr val="000000"/>
              </a:solidFill>
            </a:endParaRPr>
          </a:p>
        </p:txBody>
      </p:sp>
      <p:sp>
        <p:nvSpPr>
          <p:cNvPr id="6" name="Rectangle 8"/>
          <p:cNvSpPr>
            <a:spLocks noGrp="1" noChangeArrowheads="1"/>
          </p:cNvSpPr>
          <p:nvPr>
            <p:ph type="title" idx="4294967295"/>
          </p:nvPr>
        </p:nvSpPr>
        <p:spPr>
          <a:xfrm>
            <a:off x="539750" y="236538"/>
            <a:ext cx="8001000" cy="600075"/>
          </a:xfrm>
          <a:solidFill>
            <a:schemeClr val="tx2">
              <a:lumMod val="75000"/>
            </a:schemeClr>
          </a:solidFill>
        </p:spPr>
        <p:txBody>
          <a:bodyPr rtlCol="0">
            <a:noAutofit/>
          </a:bodyPr>
          <a:lstStyle/>
          <a:p>
            <a:pPr eaLnBrk="1" fontAlgn="auto" hangingPunct="1">
              <a:spcAft>
                <a:spcPts val="0"/>
              </a:spcAft>
              <a:defRPr/>
            </a:pPr>
            <a:r>
              <a:rPr lang="es-SV" sz="2400" b="1" noProof="1" smtClean="0">
                <a:solidFill>
                  <a:schemeClr val="bg1"/>
                </a:solidFill>
              </a:rPr>
              <a:t>Algunas consideraciones para </a:t>
            </a:r>
            <a:r>
              <a:rPr lang="es-SV" sz="2400" b="1" noProof="1">
                <a:solidFill>
                  <a:schemeClr val="bg1"/>
                </a:solidFill>
              </a:rPr>
              <a:t>su creación</a:t>
            </a:r>
            <a:endParaRPr lang="en-US" sz="2400" b="1" dirty="0">
              <a:solidFill>
                <a:schemeClr val="bg1"/>
              </a:solidFill>
            </a:endParaRPr>
          </a:p>
        </p:txBody>
      </p:sp>
    </p:spTree>
    <p:custDataLst>
      <p:tags r:id="rId1"/>
    </p:custData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txBox="1">
            <a:spLocks noChangeArrowheads="1"/>
          </p:cNvSpPr>
          <p:nvPr/>
        </p:nvSpPr>
        <p:spPr bwMode="auto">
          <a:xfrm>
            <a:off x="539750" y="236538"/>
            <a:ext cx="8001000" cy="600075"/>
          </a:xfrm>
          <a:prstGeom prst="rect">
            <a:avLst/>
          </a:prstGeom>
          <a:solidFill>
            <a:schemeClr val="tx2">
              <a:lumMod val="75000"/>
            </a:schemeClr>
          </a:solidFill>
          <a:ln w="9525">
            <a:noFill/>
            <a:miter lim="800000"/>
            <a:headEnd/>
            <a:tailEnd/>
          </a:ln>
        </p:spPr>
        <p:txBody>
          <a:bodyPr anchor="ctr"/>
          <a:lstStyle/>
          <a:p>
            <a:pPr algn="ctr" fontAlgn="auto">
              <a:spcAft>
                <a:spcPts val="0"/>
              </a:spcAft>
              <a:defRPr/>
            </a:pPr>
            <a:r>
              <a:rPr lang="es-SV" sz="2400" b="1" noProof="1">
                <a:solidFill>
                  <a:schemeClr val="bg1"/>
                </a:solidFill>
                <a:latin typeface="+mj-lt"/>
                <a:ea typeface="+mj-ea"/>
                <a:cs typeface="+mj-cs"/>
              </a:rPr>
              <a:t>¿Qué es CENTROESTAD?</a:t>
            </a:r>
            <a:endParaRPr lang="en-US" sz="2400" b="1" dirty="0">
              <a:solidFill>
                <a:schemeClr val="bg1"/>
              </a:solidFill>
              <a:latin typeface="+mj-lt"/>
              <a:ea typeface="+mj-ea"/>
              <a:cs typeface="+mj-cs"/>
            </a:endParaRPr>
          </a:p>
        </p:txBody>
      </p:sp>
      <p:sp>
        <p:nvSpPr>
          <p:cNvPr id="19458" name="Rectangle 6"/>
          <p:cNvSpPr>
            <a:spLocks noChangeArrowheads="1"/>
          </p:cNvSpPr>
          <p:nvPr/>
        </p:nvSpPr>
        <p:spPr bwMode="gray">
          <a:xfrm>
            <a:off x="1214438" y="2214563"/>
            <a:ext cx="6484937" cy="2643187"/>
          </a:xfrm>
          <a:prstGeom prst="rect">
            <a:avLst/>
          </a:prstGeom>
          <a:noFill/>
          <a:ln w="12700">
            <a:solidFill>
              <a:srgbClr val="C0C0C0"/>
            </a:solidFill>
            <a:miter lim="800000"/>
            <a:headEnd/>
            <a:tailEnd/>
          </a:ln>
        </p:spPr>
        <p:txBody>
          <a:bodyPr lIns="108000" tIns="108000" rIns="72000" bIns="72000"/>
          <a:lstStyle/>
          <a:p>
            <a:pPr algn="just"/>
            <a:r>
              <a:rPr lang="en-US" noProof="1"/>
              <a:t>Es una instancia del Sistema de la Integración Centroamericana (SICA) que propicia la labor estadística, asistiendo a los países miembros del SICA en el proceso de estructurar una armonización estadística de carácter regional y comparabilidad internacional mediante acciones de formación, estudios metodológicos, asistencias técnicas; así como de elaborar un marco jurídico para la adopción de decisiones en los temas estadísticos que se encamine a lograr un desarrollo equilibrado de la región centroamericana.</a:t>
            </a:r>
          </a:p>
        </p:txBody>
      </p:sp>
      <p:pic>
        <p:nvPicPr>
          <p:cNvPr id="7" name="6 Imagen" descr="banderas2006B.png"/>
          <p:cNvPicPr>
            <a:picLocks noChangeAspect="1"/>
          </p:cNvPicPr>
          <p:nvPr/>
        </p:nvPicPr>
        <p:blipFill>
          <a:blip r:embed="rId2" cstate="print"/>
          <a:stretch>
            <a:fillRect/>
          </a:stretch>
        </p:blipFill>
        <p:spPr>
          <a:xfrm>
            <a:off x="1571604" y="5429264"/>
            <a:ext cx="5943599" cy="381295"/>
          </a:xfrm>
          <a:prstGeom prst="rect">
            <a:avLst/>
          </a:prstGeom>
          <a:effectLst>
            <a:glow rad="101600">
              <a:schemeClr val="accent5">
                <a:satMod val="175000"/>
                <a:alpha val="40000"/>
              </a:schemeClr>
            </a:glow>
          </a:effectLst>
        </p:spPr>
      </p:pic>
      <p:pic>
        <p:nvPicPr>
          <p:cNvPr id="19460" name="Picture 2" descr="U:\2009\09.Publicaciones\Logos\logo sica\logocolor.png"/>
          <p:cNvPicPr>
            <a:picLocks noChangeAspect="1" noChangeArrowheads="1"/>
          </p:cNvPicPr>
          <p:nvPr/>
        </p:nvPicPr>
        <p:blipFill>
          <a:blip r:embed="rId3"/>
          <a:srcRect/>
          <a:stretch>
            <a:fillRect/>
          </a:stretch>
        </p:blipFill>
        <p:spPr bwMode="auto">
          <a:xfrm>
            <a:off x="4000500" y="1071563"/>
            <a:ext cx="928688" cy="928687"/>
          </a:xfrm>
          <a:prstGeom prst="rect">
            <a:avLst/>
          </a:prstGeom>
          <a:noFill/>
          <a:ln w="9525">
            <a:noFill/>
            <a:miter lim="800000"/>
            <a:headEnd/>
            <a:tailEnd/>
          </a:ln>
        </p:spPr>
      </p:pic>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Grp="1" noChangeArrowheads="1"/>
          </p:cNvSpPr>
          <p:nvPr>
            <p:ph type="title" idx="4294967295"/>
          </p:nvPr>
        </p:nvSpPr>
        <p:spPr>
          <a:xfrm>
            <a:off x="714375" y="214313"/>
            <a:ext cx="8001000" cy="600075"/>
          </a:xfrm>
          <a:solidFill>
            <a:schemeClr val="tx2">
              <a:lumMod val="75000"/>
            </a:schemeClr>
          </a:solidFill>
        </p:spPr>
        <p:txBody>
          <a:bodyPr rtlCol="0">
            <a:noAutofit/>
          </a:bodyPr>
          <a:lstStyle/>
          <a:p>
            <a:pPr eaLnBrk="1" fontAlgn="auto" hangingPunct="1">
              <a:spcAft>
                <a:spcPts val="0"/>
              </a:spcAft>
              <a:defRPr/>
            </a:pPr>
            <a:r>
              <a:rPr lang="es-ES_tradnl" sz="2400" b="1" dirty="0" smtClean="0">
                <a:solidFill>
                  <a:schemeClr val="bg1"/>
                </a:solidFill>
              </a:rPr>
              <a:t>Objetivos </a:t>
            </a:r>
            <a:r>
              <a:rPr lang="es-ES_tradnl" sz="2400" b="1" dirty="0">
                <a:solidFill>
                  <a:schemeClr val="bg1"/>
                </a:solidFill>
              </a:rPr>
              <a:t>de la CENTROESTAD</a:t>
            </a:r>
            <a:endParaRPr lang="en-US" sz="2400" b="1" dirty="0">
              <a:solidFill>
                <a:schemeClr val="bg1"/>
              </a:solidFill>
            </a:endParaRPr>
          </a:p>
        </p:txBody>
      </p:sp>
      <p:graphicFrame>
        <p:nvGraphicFramePr>
          <p:cNvPr id="6" name="5 Diagrama"/>
          <p:cNvGraphicFramePr/>
          <p:nvPr/>
        </p:nvGraphicFramePr>
        <p:xfrm>
          <a:off x="1643042" y="16430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descr="C:\Users\esantos\Downloads\normativa_publicaciones.jpg"/>
          <p:cNvPicPr>
            <a:picLocks noChangeAspect="1" noChangeArrowheads="1"/>
          </p:cNvPicPr>
          <p:nvPr/>
        </p:nvPicPr>
        <p:blipFill>
          <a:blip r:embed="rId2" cstate="print"/>
          <a:srcRect/>
          <a:stretch>
            <a:fillRect/>
          </a:stretch>
        </p:blipFill>
        <p:spPr bwMode="auto">
          <a:xfrm>
            <a:off x="285720" y="1643050"/>
            <a:ext cx="2357454" cy="4133840"/>
          </a:xfrm>
          <a:prstGeom prst="rect">
            <a:avLst/>
          </a:prstGeom>
          <a:blipFill dpi="0" rotWithShape="1">
            <a:blip r:embed="rId3" cstate="print"/>
            <a:srcRect/>
            <a:stretch>
              <a:fillRect b="-216"/>
            </a:stretch>
          </a:blipFill>
          <a:ln w="12700">
            <a:solidFill>
              <a:srgbClr val="C0C0C0"/>
            </a:solidFill>
            <a:miter lim="800000"/>
            <a:headEnd/>
            <a:tailEnd/>
          </a:ln>
          <a:effectLst/>
        </p:spPr>
      </p:pic>
      <p:sp>
        <p:nvSpPr>
          <p:cNvPr id="21506" name="Rectangle 6"/>
          <p:cNvSpPr>
            <a:spLocks noChangeArrowheads="1"/>
          </p:cNvSpPr>
          <p:nvPr/>
        </p:nvSpPr>
        <p:spPr bwMode="gray">
          <a:xfrm>
            <a:off x="2857500" y="1192213"/>
            <a:ext cx="6072188" cy="5094287"/>
          </a:xfrm>
          <a:prstGeom prst="rect">
            <a:avLst/>
          </a:prstGeom>
          <a:noFill/>
          <a:ln w="12700">
            <a:solidFill>
              <a:srgbClr val="C0C0C0"/>
            </a:solidFill>
            <a:miter lim="800000"/>
            <a:headEnd/>
            <a:tailEnd/>
          </a:ln>
        </p:spPr>
        <p:txBody>
          <a:bodyPr lIns="108000" tIns="108000" rIns="72000" bIns="72000"/>
          <a:lstStyle/>
          <a:p>
            <a:pPr algn="just">
              <a:buFont typeface="Wingdings" pitchFamily="2" charset="2"/>
              <a:buChar char="ü"/>
            </a:pPr>
            <a:r>
              <a:rPr lang="es-ES" sz="1600"/>
              <a:t>Se ha iniciado el proceso de elaboración de una Estrategia Regional de Desarrollo Estadístico (ERDE), que decantará en un Plan de Acción para su implementación.</a:t>
            </a:r>
          </a:p>
          <a:p>
            <a:pPr algn="just"/>
            <a:endParaRPr lang="es-ES" sz="1600"/>
          </a:p>
          <a:p>
            <a:pPr algn="just">
              <a:buFont typeface="Wingdings" pitchFamily="2" charset="2"/>
              <a:buChar char="ü"/>
            </a:pPr>
            <a:r>
              <a:rPr lang="es-ES" sz="1600"/>
              <a:t>Su </a:t>
            </a:r>
            <a:r>
              <a:rPr lang="es-ES" sz="1600" u="sng"/>
              <a:t>propósito fundamental </a:t>
            </a:r>
            <a:r>
              <a:rPr lang="es-ES" sz="1600"/>
              <a:t>es desarrollar un sistema estadístico regional del SICA para dar respuesta a las necesidades de información que demanda el proceso de integración regional</a:t>
            </a:r>
          </a:p>
          <a:p>
            <a:pPr algn="just"/>
            <a:endParaRPr lang="es-SV" sz="1600" u="sng"/>
          </a:p>
          <a:p>
            <a:pPr algn="just">
              <a:buFont typeface="Wingdings" pitchFamily="2" charset="2"/>
              <a:buChar char="ü"/>
            </a:pPr>
            <a:r>
              <a:rPr lang="es-ES" sz="1600"/>
              <a:t>La ERDE deberá ser la base para la toma de decisiones adecuadas sobre la dirección, la organización  y  el funcionamiento del trabajo estadístico regional.</a:t>
            </a:r>
          </a:p>
          <a:p>
            <a:pPr algn="just">
              <a:buFont typeface="Wingdings" pitchFamily="2" charset="2"/>
              <a:buChar char="ü"/>
            </a:pPr>
            <a:endParaRPr lang="es-SV" sz="1600" u="sng"/>
          </a:p>
          <a:p>
            <a:pPr algn="just">
              <a:buFont typeface="Wingdings" pitchFamily="2" charset="2"/>
              <a:buChar char="ü"/>
            </a:pPr>
            <a:r>
              <a:rPr lang="es-SV" sz="1600" u="sng"/>
              <a:t>Actores involucrados:</a:t>
            </a:r>
          </a:p>
          <a:p>
            <a:pPr lvl="1" algn="just">
              <a:buFont typeface="Wingdings" pitchFamily="2" charset="2"/>
              <a:buChar char="§"/>
            </a:pPr>
            <a:r>
              <a:rPr lang="es-SV" sz="1600"/>
              <a:t>Secretaría General del SICA y Países Miembros.</a:t>
            </a:r>
          </a:p>
          <a:p>
            <a:pPr lvl="1" algn="just">
              <a:buFont typeface="Wingdings" pitchFamily="2" charset="2"/>
              <a:buChar char="§"/>
            </a:pPr>
            <a:r>
              <a:rPr lang="es-SV" sz="1600"/>
              <a:t>CENTROESTAD</a:t>
            </a:r>
          </a:p>
          <a:p>
            <a:pPr lvl="1" algn="just">
              <a:buFont typeface="Wingdings" pitchFamily="2" charset="2"/>
              <a:buChar char="§"/>
            </a:pPr>
            <a:r>
              <a:rPr lang="es-SV" sz="1600"/>
              <a:t>Banco Mundial</a:t>
            </a:r>
          </a:p>
          <a:p>
            <a:pPr lvl="1" algn="just">
              <a:buFont typeface="Wingdings" pitchFamily="2" charset="2"/>
              <a:buChar char="§"/>
            </a:pPr>
            <a:r>
              <a:rPr lang="es-SV" sz="1600"/>
              <a:t>Unión Europea</a:t>
            </a:r>
          </a:p>
          <a:p>
            <a:pPr lvl="1" algn="just">
              <a:buFont typeface="Wingdings" pitchFamily="2" charset="2"/>
              <a:buChar char="§"/>
            </a:pPr>
            <a:r>
              <a:rPr lang="es-SV" sz="1600"/>
              <a:t>PARIS21</a:t>
            </a:r>
            <a:endParaRPr lang="es-ES" sz="1600"/>
          </a:p>
          <a:p>
            <a:pPr algn="just">
              <a:buClr>
                <a:schemeClr val="accent2"/>
              </a:buClr>
              <a:buFont typeface="Wingdings" pitchFamily="2" charset="2"/>
              <a:buNone/>
            </a:pPr>
            <a:endParaRPr lang="es-ES" sz="1400"/>
          </a:p>
          <a:p>
            <a:pPr algn="just"/>
            <a:endParaRPr lang="es-ES" sz="1400" u="sng"/>
          </a:p>
          <a:p>
            <a:pPr algn="just"/>
            <a:endParaRPr lang="es-ES" sz="1400"/>
          </a:p>
          <a:p>
            <a:pPr algn="just"/>
            <a:endParaRPr lang="es-ES" sz="1400"/>
          </a:p>
        </p:txBody>
      </p:sp>
      <p:sp>
        <p:nvSpPr>
          <p:cNvPr id="5" name="8 Marcador de pie de página"/>
          <p:cNvSpPr txBox="1">
            <a:spLocks noGrp="1"/>
          </p:cNvSpPr>
          <p:nvPr/>
        </p:nvSpPr>
        <p:spPr>
          <a:xfrm>
            <a:off x="7516813" y="6408738"/>
            <a:ext cx="1343025" cy="247650"/>
          </a:xfrm>
          <a:prstGeom prst="rect">
            <a:avLst/>
          </a:prstGeom>
          <a:noFill/>
        </p:spPr>
        <p:txBody>
          <a:bodyPr/>
          <a:lstStyle/>
          <a:p>
            <a:pPr algn="r">
              <a:defRPr/>
            </a:pPr>
            <a:r>
              <a:rPr lang="de-DE" sz="1000">
                <a:solidFill>
                  <a:schemeClr val="accent3">
                    <a:lumMod val="50000"/>
                  </a:schemeClr>
                </a:solidFill>
              </a:rPr>
              <a:t>Página No. </a:t>
            </a:r>
            <a:fld id="{1F285662-11AE-4629-96F7-A9C7E4CA99DF}" type="slidenum">
              <a:rPr lang="de-DE" sz="1000">
                <a:solidFill>
                  <a:schemeClr val="accent3">
                    <a:lumMod val="50000"/>
                  </a:schemeClr>
                </a:solidFill>
              </a:rPr>
              <a:pPr algn="r">
                <a:defRPr/>
              </a:pPr>
              <a:t>6</a:t>
            </a:fld>
            <a:endParaRPr lang="de-DE" sz="1000">
              <a:solidFill>
                <a:schemeClr val="accent3">
                  <a:lumMod val="50000"/>
                </a:schemeClr>
              </a:solidFill>
            </a:endParaRPr>
          </a:p>
        </p:txBody>
      </p:sp>
      <p:sp>
        <p:nvSpPr>
          <p:cNvPr id="6" name="Rectangle 8"/>
          <p:cNvSpPr>
            <a:spLocks noGrp="1" noChangeArrowheads="1"/>
          </p:cNvSpPr>
          <p:nvPr>
            <p:ph type="title" idx="4294967295"/>
          </p:nvPr>
        </p:nvSpPr>
        <p:spPr>
          <a:xfrm>
            <a:off x="539750" y="236538"/>
            <a:ext cx="8001000" cy="835025"/>
          </a:xfrm>
          <a:solidFill>
            <a:schemeClr val="tx2">
              <a:lumMod val="75000"/>
            </a:schemeClr>
          </a:solidFill>
        </p:spPr>
        <p:txBody>
          <a:bodyPr rtlCol="0">
            <a:noAutofit/>
          </a:bodyPr>
          <a:lstStyle/>
          <a:p>
            <a:pPr eaLnBrk="1" fontAlgn="auto" hangingPunct="1">
              <a:spcAft>
                <a:spcPts val="0"/>
              </a:spcAft>
              <a:defRPr/>
            </a:pPr>
            <a:r>
              <a:rPr lang="es-ES" sz="2400" b="1" dirty="0" smtClean="0">
                <a:solidFill>
                  <a:schemeClr val="bg1"/>
                </a:solidFill>
              </a:rPr>
              <a:t>Sobre el establecimiento de la Estrategia Regional de Desarrollo Estadístico (ERDE)</a:t>
            </a: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pie de página"/>
          <p:cNvSpPr>
            <a:spLocks noGrp="1"/>
          </p:cNvSpPr>
          <p:nvPr>
            <p:ph type="ftr" sz="quarter" idx="11"/>
          </p:nvPr>
        </p:nvSpPr>
        <p:spPr>
          <a:xfrm>
            <a:off x="7429500" y="6423025"/>
            <a:ext cx="1343025" cy="247650"/>
          </a:xfrm>
        </p:spPr>
        <p:txBody>
          <a:bodyPr/>
          <a:lstStyle/>
          <a:p>
            <a:pPr algn="l">
              <a:defRPr/>
            </a:pPr>
            <a:r>
              <a:rPr lang="de-DE" smtClean="0"/>
              <a:t>Página No. </a:t>
            </a:r>
            <a:fld id="{E921BCE8-72BD-451E-8779-07E2EBCD7CBB}" type="slidenum">
              <a:rPr lang="de-DE" smtClean="0"/>
              <a:pPr algn="l">
                <a:defRPr/>
              </a:pPr>
              <a:t>7</a:t>
            </a:fld>
            <a:endParaRPr lang="de-DE"/>
          </a:p>
        </p:txBody>
      </p:sp>
      <p:sp>
        <p:nvSpPr>
          <p:cNvPr id="20" name="Rectangle 8"/>
          <p:cNvSpPr txBox="1">
            <a:spLocks noChangeArrowheads="1"/>
          </p:cNvSpPr>
          <p:nvPr/>
        </p:nvSpPr>
        <p:spPr bwMode="auto">
          <a:xfrm>
            <a:off x="539750" y="236538"/>
            <a:ext cx="8001000" cy="600075"/>
          </a:xfrm>
          <a:prstGeom prst="rect">
            <a:avLst/>
          </a:prstGeom>
          <a:solidFill>
            <a:schemeClr val="tx2">
              <a:lumMod val="75000"/>
            </a:schemeClr>
          </a:solidFill>
          <a:ln w="9525">
            <a:noFill/>
            <a:miter lim="800000"/>
            <a:headEnd/>
            <a:tailEnd/>
          </a:ln>
        </p:spPr>
        <p:txBody>
          <a:bodyPr anchor="ct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fontAlgn="auto">
              <a:spcAft>
                <a:spcPts val="0"/>
              </a:spcAft>
              <a:defRPr/>
            </a:pPr>
            <a:r>
              <a:rPr lang="es-SV" sz="2400" b="1" dirty="0" smtClean="0">
                <a:solidFill>
                  <a:schemeClr val="bg1"/>
                </a:solidFill>
              </a:rPr>
              <a:t>Etapas de desarrollo de la elaboración de la ERDE</a:t>
            </a:r>
            <a:endParaRPr lang="en-US" sz="2400" b="1" dirty="0">
              <a:solidFill>
                <a:schemeClr val="bg1"/>
              </a:solidFill>
            </a:endParaRPr>
          </a:p>
        </p:txBody>
      </p:sp>
      <p:graphicFrame>
        <p:nvGraphicFramePr>
          <p:cNvPr id="21" name="20 Diagrama"/>
          <p:cNvGraphicFramePr/>
          <p:nvPr/>
        </p:nvGraphicFramePr>
        <p:xfrm>
          <a:off x="1285852" y="1357298"/>
          <a:ext cx="7048528" cy="4603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txBox="1">
            <a:spLocks noChangeArrowheads="1"/>
          </p:cNvSpPr>
          <p:nvPr/>
        </p:nvSpPr>
        <p:spPr bwMode="auto">
          <a:xfrm>
            <a:off x="539750" y="236538"/>
            <a:ext cx="8001000" cy="763587"/>
          </a:xfrm>
          <a:prstGeom prst="rect">
            <a:avLst/>
          </a:prstGeom>
          <a:solidFill>
            <a:schemeClr val="tx2">
              <a:lumMod val="75000"/>
            </a:schemeClr>
          </a:solidFill>
          <a:ln w="9525">
            <a:noFill/>
            <a:miter lim="800000"/>
            <a:headEnd/>
            <a:tailEnd/>
          </a:ln>
        </p:spPr>
        <p:txBody>
          <a:bodyPr anchor="ct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fontAlgn="auto">
              <a:spcAft>
                <a:spcPts val="0"/>
              </a:spcAft>
              <a:defRPr/>
            </a:pPr>
            <a:r>
              <a:rPr lang="es-ES" sz="2400" b="1" dirty="0" smtClean="0">
                <a:solidFill>
                  <a:schemeClr val="bg1"/>
                </a:solidFill>
              </a:rPr>
              <a:t>Aspectos importantes en el marco de elaboración de la ERDE.</a:t>
            </a:r>
            <a:endParaRPr lang="en-US" sz="2400" b="1" dirty="0">
              <a:solidFill>
                <a:schemeClr val="bg1"/>
              </a:solidFill>
            </a:endParaRPr>
          </a:p>
        </p:txBody>
      </p:sp>
      <p:sp>
        <p:nvSpPr>
          <p:cNvPr id="3" name="2 Marcador de pie de página"/>
          <p:cNvSpPr>
            <a:spLocks noGrp="1"/>
          </p:cNvSpPr>
          <p:nvPr>
            <p:ph type="ftr" sz="quarter" idx="11"/>
          </p:nvPr>
        </p:nvSpPr>
        <p:spPr>
          <a:xfrm>
            <a:off x="457200" y="6356350"/>
            <a:ext cx="2133600" cy="365125"/>
          </a:xfrm>
        </p:spPr>
        <p:txBody>
          <a:bodyPr/>
          <a:lstStyle/>
          <a:p>
            <a:pPr algn="l">
              <a:defRPr/>
            </a:pPr>
            <a:r>
              <a:rPr lang="de-DE" smtClean="0"/>
              <a:t>Página No. </a:t>
            </a:r>
            <a:fld id="{64E794C4-B132-473E-84B8-EB7413E26B8E}" type="slidenum">
              <a:rPr lang="de-DE" smtClean="0"/>
              <a:pPr algn="l">
                <a:defRPr/>
              </a:pPr>
              <a:t>8</a:t>
            </a:fld>
            <a:endParaRPr lang="de-DE"/>
          </a:p>
        </p:txBody>
      </p:sp>
      <p:sp>
        <p:nvSpPr>
          <p:cNvPr id="4" name="Content Placeholder 26"/>
          <p:cNvSpPr>
            <a:spLocks noGrp="1"/>
          </p:cNvSpPr>
          <p:nvPr/>
        </p:nvSpPr>
        <p:spPr bwMode="auto">
          <a:xfrm>
            <a:off x="406400" y="1401763"/>
            <a:ext cx="8229600" cy="5099050"/>
          </a:xfrm>
          <a:prstGeom prst="rect">
            <a:avLst/>
          </a:prstGeom>
          <a:noFill/>
          <a:ln>
            <a:noFill/>
          </a:ln>
          <a:extLst>
            <a:ext uri="{909E8E84-426E-40DD-AFC4-6F175D3DCCD1}"/>
            <a:ext uri="{91240B29-F687-4F45-9708-019B960494DF}"/>
          </a:extLst>
        </p:spPr>
        <p:txBody>
          <a:bodyPr>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9750" indent="-184150" algn="just">
              <a:buClr>
                <a:srgbClr val="C00000"/>
              </a:buClr>
              <a:buSzPct val="150000"/>
              <a:buFont typeface="Arial" pitchFamily="34" charset="0"/>
              <a:buChar char="•"/>
              <a:defRPr/>
            </a:pPr>
            <a:r>
              <a:rPr lang="es-ES" sz="1800" dirty="0" smtClean="0"/>
              <a:t> </a:t>
            </a:r>
            <a:r>
              <a:rPr lang="es-ES" sz="1600" dirty="0" smtClean="0">
                <a:latin typeface="Arial" pitchFamily="34" charset="0"/>
                <a:cs typeface="Arial" pitchFamily="34" charset="0"/>
              </a:rPr>
              <a:t>Actualmente se cuenta con un Plan de Trabajo detallado de las tres fases mencionadas, aprobado por la CENTROESTAD en su reunión de junio de 2012, que incluye reuniones de trabajo a nivel nacional con instituciones vinculadas a la producción estadística.</a:t>
            </a:r>
          </a:p>
          <a:p>
            <a:pPr marL="539750" indent="-184150" algn="just">
              <a:buClr>
                <a:srgbClr val="C00000"/>
              </a:buClr>
              <a:buSzPct val="150000"/>
              <a:buFont typeface="Arial" pitchFamily="34" charset="0"/>
              <a:buChar char="•"/>
              <a:defRPr/>
            </a:pPr>
            <a:endParaRPr lang="es-ES" sz="1600" dirty="0" smtClean="0">
              <a:latin typeface="Arial" pitchFamily="34" charset="0"/>
              <a:cs typeface="Arial" pitchFamily="34" charset="0"/>
            </a:endParaRPr>
          </a:p>
          <a:p>
            <a:pPr marL="539750" indent="-184150" algn="just">
              <a:buClr>
                <a:srgbClr val="C00000"/>
              </a:buClr>
              <a:buSzPct val="150000"/>
              <a:buFont typeface="Arial" pitchFamily="34" charset="0"/>
              <a:buChar char="•"/>
              <a:defRPr/>
            </a:pPr>
            <a:r>
              <a:rPr lang="es-ES" sz="1600" dirty="0" smtClean="0">
                <a:latin typeface="Arial" pitchFamily="34" charset="0"/>
                <a:cs typeface="Arial" pitchFamily="34" charset="0"/>
              </a:rPr>
              <a:t>Por cada una de las fases se realizarán talleres regionales cuyo propósito es presentar los resultados obtenidos en cada una de ellas, validarlos y lograr la aprobación por parte de la CENTROESTAD.</a:t>
            </a:r>
          </a:p>
          <a:p>
            <a:pPr marL="539750" indent="-184150" algn="just">
              <a:buClr>
                <a:srgbClr val="C00000"/>
              </a:buClr>
              <a:buSzPct val="150000"/>
              <a:buFont typeface="Arial" pitchFamily="34" charset="0"/>
              <a:buChar char="•"/>
              <a:defRPr/>
            </a:pPr>
            <a:endParaRPr lang="es-ES" sz="1600" dirty="0" smtClean="0">
              <a:latin typeface="Arial" pitchFamily="34" charset="0"/>
              <a:cs typeface="Arial" pitchFamily="34" charset="0"/>
            </a:endParaRPr>
          </a:p>
          <a:p>
            <a:pPr marL="539750" indent="-184150" algn="just">
              <a:buClr>
                <a:srgbClr val="C00000"/>
              </a:buClr>
              <a:buSzPct val="150000"/>
              <a:buFont typeface="Arial" pitchFamily="34" charset="0"/>
              <a:buChar char="•"/>
              <a:defRPr/>
            </a:pPr>
            <a:r>
              <a:rPr lang="es-ES" sz="1600" dirty="0" smtClean="0">
                <a:latin typeface="Arial" pitchFamily="34" charset="0"/>
                <a:cs typeface="Arial" pitchFamily="34" charset="0"/>
              </a:rPr>
              <a:t>El Plan de Acción con costos, será la base para buscar el apoyo de la comunidad de organismos donantes que permita avanzar en el desarrollo estadístico de la región. </a:t>
            </a:r>
          </a:p>
          <a:p>
            <a:pPr marL="539750" indent="-184150" algn="just">
              <a:buClr>
                <a:srgbClr val="C00000"/>
              </a:buClr>
              <a:buSzPct val="150000"/>
              <a:buFont typeface="Arial" pitchFamily="34" charset="0"/>
              <a:buChar char="•"/>
              <a:defRPr/>
            </a:pPr>
            <a:endParaRPr lang="es-ES" sz="1600" dirty="0" smtClean="0">
              <a:latin typeface="Arial" pitchFamily="34" charset="0"/>
              <a:cs typeface="Arial" pitchFamily="34" charset="0"/>
            </a:endParaRPr>
          </a:p>
          <a:p>
            <a:pPr marL="539750" indent="-184150" algn="just">
              <a:buClr>
                <a:srgbClr val="C00000"/>
              </a:buClr>
              <a:buSzPct val="150000"/>
              <a:buFont typeface="Arial" pitchFamily="34" charset="0"/>
              <a:buChar char="•"/>
              <a:defRPr/>
            </a:pPr>
            <a:r>
              <a:rPr lang="es-ES" sz="1600" dirty="0" smtClean="0">
                <a:latin typeface="Arial" pitchFamily="34" charset="0"/>
                <a:cs typeface="Arial" pitchFamily="34" charset="0"/>
              </a:rPr>
              <a:t>Se buscará la sinergia con los esfuerzos impulsados de los países desde sus propias estrategias nacionales de desarrollo estadístico (ENDE),  con énfasis en los procesos de búsqueda de cooperación internacional, intercambio de experiencias y buenas prácticas, desarrollo de capacidades estadísticas y la cooperación internacional, entre otros.</a:t>
            </a:r>
            <a:endParaRPr lang="es-SV" sz="1600" dirty="0" smtClean="0">
              <a:latin typeface="Arial" pitchFamily="34" charset="0"/>
              <a:cs typeface="Arial" pitchFamily="34" charset="0"/>
            </a:endParaRPr>
          </a:p>
          <a:p>
            <a:pPr indent="12700">
              <a:buFont typeface="Arial" charset="0"/>
              <a:buNone/>
              <a:defRPr/>
            </a:pPr>
            <a:endParaRPr lang="fr-FR" sz="1800" dirty="0" smtClean="0"/>
          </a:p>
          <a:p>
            <a:pPr indent="12700">
              <a:buFont typeface="Arial" charset="0"/>
              <a:buNone/>
              <a:defRPr/>
            </a:pPr>
            <a:endParaRPr lang="es-SV" sz="1800" dirty="0" smtClean="0"/>
          </a:p>
          <a:p>
            <a:pPr lvl="1">
              <a:buFont typeface="Arial" charset="0"/>
              <a:buNone/>
              <a:defRPr/>
            </a:pPr>
            <a:endParaRPr lang="es-ES" sz="1400" dirty="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p:cNvSpPr>
            <a:spLocks noGrp="1" noChangeArrowheads="1"/>
          </p:cNvSpPr>
          <p:nvPr>
            <p:ph type="title" idx="4294967295"/>
          </p:nvPr>
        </p:nvSpPr>
        <p:spPr>
          <a:xfrm>
            <a:off x="539750" y="236538"/>
            <a:ext cx="8001000" cy="600075"/>
          </a:xfrm>
          <a:solidFill>
            <a:schemeClr val="tx2">
              <a:lumMod val="75000"/>
            </a:schemeClr>
          </a:solidFill>
        </p:spPr>
        <p:txBody>
          <a:bodyPr rtlCol="0">
            <a:noAutofit/>
          </a:bodyPr>
          <a:lstStyle/>
          <a:p>
            <a:pPr eaLnBrk="1" fontAlgn="auto" hangingPunct="1">
              <a:spcAft>
                <a:spcPts val="0"/>
              </a:spcAft>
              <a:defRPr/>
            </a:pPr>
            <a:r>
              <a:rPr lang="es-ES_tradnl" sz="2400" b="1" dirty="0" smtClean="0">
                <a:solidFill>
                  <a:schemeClr val="bg1"/>
                </a:solidFill>
              </a:rPr>
              <a:t>Acciones complementarias:</a:t>
            </a:r>
            <a:endParaRPr lang="en-US" sz="2400" b="1" dirty="0">
              <a:solidFill>
                <a:schemeClr val="bg1"/>
              </a:solidFill>
            </a:endParaRPr>
          </a:p>
        </p:txBody>
      </p:sp>
      <p:sp>
        <p:nvSpPr>
          <p:cNvPr id="18435" name="Rectangle 6"/>
          <p:cNvSpPr>
            <a:spLocks noChangeArrowheads="1"/>
          </p:cNvSpPr>
          <p:nvPr/>
        </p:nvSpPr>
        <p:spPr bwMode="gray">
          <a:xfrm>
            <a:off x="539750" y="1071563"/>
            <a:ext cx="7993063" cy="5094287"/>
          </a:xfrm>
          <a:prstGeom prst="rect">
            <a:avLst/>
          </a:prstGeom>
          <a:noFill/>
          <a:ln w="12700">
            <a:solidFill>
              <a:srgbClr val="C0C0C0"/>
            </a:solidFill>
            <a:miter lim="800000"/>
            <a:headEnd/>
            <a:tailEnd/>
          </a:ln>
          <a:extLst>
            <a:ext uri="{909E8E84-426E-40DD-AFC4-6F175D3DCCD1}"/>
          </a:extLst>
        </p:spPr>
        <p:txBody>
          <a:bodyPr lIns="108000" tIns="108000" rIns="72000" bIns="72000"/>
          <a:lstStyle/>
          <a:p>
            <a:pPr marL="361950" lvl="2" indent="-276225" algn="just">
              <a:spcBef>
                <a:spcPct val="40000"/>
              </a:spcBef>
              <a:buClr>
                <a:schemeClr val="accent2"/>
              </a:buClr>
              <a:buFont typeface="Wingdings" pitchFamily="2" charset="2"/>
              <a:buChar char="§"/>
              <a:defRPr/>
            </a:pPr>
            <a:endParaRPr lang="es-ES" sz="1600" dirty="0"/>
          </a:p>
          <a:p>
            <a:pPr marL="361950" lvl="2" indent="-276225" algn="just">
              <a:spcBef>
                <a:spcPct val="40000"/>
              </a:spcBef>
              <a:buClr>
                <a:schemeClr val="accent2"/>
              </a:buClr>
              <a:buFont typeface="Wingdings" pitchFamily="2" charset="2"/>
              <a:buChar char="§"/>
              <a:defRPr/>
            </a:pPr>
            <a:r>
              <a:rPr lang="es-ES" sz="1600" dirty="0"/>
              <a:t>Trabajo conjunto con el Programa Regional de Seguridad Alimentaria y Nutricional (PRESANCA) y el Programa Regional de Sistemas de Información en Seguridad Alimentaria y Nutricional (PRESISAN), en el marco del Plan de Acción conjunta 2011-2012.</a:t>
            </a:r>
            <a:endParaRPr lang="en-US" sz="1700" dirty="0">
              <a:latin typeface="+mn-lt"/>
            </a:endParaRPr>
          </a:p>
          <a:p>
            <a:pPr marL="361950" lvl="2" indent="-276225" algn="just">
              <a:spcBef>
                <a:spcPct val="40000"/>
              </a:spcBef>
              <a:buClr>
                <a:schemeClr val="accent2"/>
              </a:buClr>
              <a:buFont typeface="Wingdings" pitchFamily="2" charset="2"/>
              <a:buChar char="§"/>
              <a:defRPr/>
            </a:pPr>
            <a:endParaRPr lang="es-ES" sz="1600" dirty="0"/>
          </a:p>
          <a:p>
            <a:pPr marL="361950" lvl="2" indent="-276225" algn="just">
              <a:spcBef>
                <a:spcPct val="40000"/>
              </a:spcBef>
              <a:buClr>
                <a:schemeClr val="accent2"/>
              </a:buClr>
              <a:buFont typeface="Wingdings" pitchFamily="2" charset="2"/>
              <a:buChar char="§"/>
              <a:defRPr/>
            </a:pPr>
            <a:r>
              <a:rPr lang="es-ES" sz="1600" dirty="0"/>
              <a:t>Puesto en marcha el mecanismo creado por la CENTROESTAD para liderar técnicamente la construcción de la ERDE: El Comité Técnico Ejecutivo.</a:t>
            </a:r>
          </a:p>
          <a:p>
            <a:pPr marL="819150" lvl="3" indent="-276225" algn="just">
              <a:spcBef>
                <a:spcPct val="40000"/>
              </a:spcBef>
              <a:buClr>
                <a:schemeClr val="accent2"/>
              </a:buClr>
              <a:buFont typeface="Wingdings" pitchFamily="2" charset="2"/>
              <a:buChar char="Ø"/>
              <a:defRPr/>
            </a:pPr>
            <a:r>
              <a:rPr lang="es-SV" sz="1600" dirty="0"/>
              <a:t>Objetivo: Coordinar </a:t>
            </a:r>
            <a:r>
              <a:rPr lang="es-ES" sz="1600" dirty="0"/>
              <a:t>la ejecución, monitoreo y evaluación de los proyectos y actividades estadísticas derivadas de acuerdos tomados por  la CENTROESTAD.</a:t>
            </a:r>
          </a:p>
          <a:p>
            <a:pPr marL="819150" lvl="3" indent="-276225" algn="just">
              <a:spcBef>
                <a:spcPct val="40000"/>
              </a:spcBef>
              <a:buClr>
                <a:schemeClr val="accent2"/>
              </a:buClr>
              <a:buFont typeface="Wingdings" pitchFamily="2" charset="2"/>
              <a:buChar char="Ø"/>
              <a:defRPr/>
            </a:pPr>
            <a:r>
              <a:rPr lang="es-SV" sz="1600" dirty="0"/>
              <a:t>Acciones relevantes: Indicadores SAN. </a:t>
            </a:r>
            <a:endParaRPr lang="es-ES" sz="1600" dirty="0"/>
          </a:p>
          <a:p>
            <a:pPr marL="361950" lvl="2" indent="-276225" algn="just">
              <a:spcBef>
                <a:spcPct val="40000"/>
              </a:spcBef>
              <a:buClr>
                <a:schemeClr val="accent2"/>
              </a:buClr>
              <a:buFont typeface="Wingdings" pitchFamily="2" charset="2"/>
              <a:buChar char="§"/>
              <a:defRPr/>
            </a:pPr>
            <a:endParaRPr lang="es-ES" sz="1600" dirty="0"/>
          </a:p>
          <a:p>
            <a:pPr marL="361950" lvl="2" indent="-276225" algn="just">
              <a:spcBef>
                <a:spcPct val="40000"/>
              </a:spcBef>
              <a:buClr>
                <a:schemeClr val="accent2"/>
              </a:buClr>
              <a:buFont typeface="Wingdings" pitchFamily="2" charset="2"/>
              <a:buChar char="§"/>
              <a:defRPr/>
            </a:pPr>
            <a:r>
              <a:rPr lang="es-ES" sz="1600" dirty="0"/>
              <a:t>Se están realizando las coordinaciones necesarias para trabajar sobre la definición de lineamientos metodológicos comunes en lo referido a Canasta Básica Alimentaria y la Hoja de Balance de Alimentos.</a:t>
            </a:r>
          </a:p>
          <a:p>
            <a:pPr marL="361950" lvl="2" indent="-276225" algn="just">
              <a:spcBef>
                <a:spcPct val="40000"/>
              </a:spcBef>
              <a:buClr>
                <a:schemeClr val="accent2"/>
              </a:buClr>
              <a:buFont typeface="Wingdings" pitchFamily="2" charset="2"/>
              <a:buChar char="§"/>
              <a:defRPr/>
            </a:pPr>
            <a:endParaRPr lang="es-ES" sz="1600" dirty="0"/>
          </a:p>
          <a:p>
            <a:pPr marL="361950" lvl="2" indent="-276225" algn="just">
              <a:spcBef>
                <a:spcPct val="40000"/>
              </a:spcBef>
              <a:buClr>
                <a:schemeClr val="accent2"/>
              </a:buClr>
              <a:buFont typeface="Wingdings" pitchFamily="2" charset="2"/>
              <a:buChar char="§"/>
              <a:defRPr/>
            </a:pPr>
            <a:endParaRPr lang="en-US" sz="1700" dirty="0">
              <a:latin typeface="+mn-lt"/>
            </a:endParaRPr>
          </a:p>
        </p:txBody>
      </p:sp>
      <p:sp>
        <p:nvSpPr>
          <p:cNvPr id="6" name="8 Marcador de pie de página"/>
          <p:cNvSpPr txBox="1">
            <a:spLocks noGrp="1"/>
          </p:cNvSpPr>
          <p:nvPr/>
        </p:nvSpPr>
        <p:spPr>
          <a:xfrm>
            <a:off x="7516813" y="6408738"/>
            <a:ext cx="1343025" cy="247650"/>
          </a:xfrm>
          <a:prstGeom prst="rect">
            <a:avLst/>
          </a:prstGeom>
          <a:noFill/>
        </p:spPr>
        <p:txBody>
          <a:bodyPr/>
          <a:lstStyle/>
          <a:p>
            <a:pPr algn="r">
              <a:defRPr/>
            </a:pPr>
            <a:r>
              <a:rPr lang="de-DE" sz="1000">
                <a:solidFill>
                  <a:schemeClr val="accent3">
                    <a:lumMod val="50000"/>
                  </a:schemeClr>
                </a:solidFill>
              </a:rPr>
              <a:t>Página No. </a:t>
            </a:r>
            <a:fld id="{1714D559-D4BF-4865-B026-9A752D56C2EA}" type="slidenum">
              <a:rPr lang="de-DE" sz="1000">
                <a:solidFill>
                  <a:schemeClr val="accent3">
                    <a:lumMod val="50000"/>
                  </a:schemeClr>
                </a:solidFill>
              </a:rPr>
              <a:pPr algn="r">
                <a:defRPr/>
              </a:pPr>
              <a:t>9</a:t>
            </a:fld>
            <a:endParaRPr lang="de-DE" sz="1000">
              <a:solidFill>
                <a:schemeClr val="accent3">
                  <a:lumMod val="50000"/>
                </a:schemeClr>
              </a:solidFill>
            </a:endParaRPr>
          </a:p>
        </p:txBody>
      </p:sp>
    </p:spTree>
  </p:cSld>
  <p:clrMapOvr>
    <a:masterClrMapping/>
  </p:clrMapOvr>
  <p:transition>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JPM_SLIDE_ROLE" val="jpmPage"/>
</p:tagLst>
</file>

<file path=ppt/tags/tag2.xml><?xml version="1.0" encoding="utf-8"?>
<p:tagLst xmlns:a="http://schemas.openxmlformats.org/drawingml/2006/main" xmlns:r="http://schemas.openxmlformats.org/officeDocument/2006/relationships" xmlns:p="http://schemas.openxmlformats.org/presentationml/2006/main">
  <p:tag name="JPM_SLIDE_ROLE" val="jpmPage"/>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841</Words>
  <Application>Microsoft Office PowerPoint</Application>
  <PresentationFormat>Presentación en pantalla (4:3)</PresentationFormat>
  <Paragraphs>70</Paragraphs>
  <Slides>10</Slides>
  <Notes>3</Notes>
  <HiddenSlides>0</HiddenSlides>
  <MMClips>0</MMClips>
  <ScaleCrop>false</ScaleCrop>
  <HeadingPairs>
    <vt:vector size="6" baseType="variant">
      <vt:variant>
        <vt:lpstr>Fuentes usadas</vt:lpstr>
      </vt:variant>
      <vt:variant>
        <vt:i4>5</vt:i4>
      </vt:variant>
      <vt:variant>
        <vt:lpstr>Plantilla de diseño</vt:lpstr>
      </vt:variant>
      <vt:variant>
        <vt:i4>1</vt:i4>
      </vt:variant>
      <vt:variant>
        <vt:lpstr>Títulos de diapositiva</vt:lpstr>
      </vt:variant>
      <vt:variant>
        <vt:i4>10</vt:i4>
      </vt:variant>
    </vt:vector>
  </HeadingPairs>
  <TitlesOfParts>
    <vt:vector size="16" baseType="lpstr">
      <vt:lpstr>Arial</vt:lpstr>
      <vt:lpstr>Calibri</vt:lpstr>
      <vt:lpstr>Biondi</vt:lpstr>
      <vt:lpstr>Times New Roman</vt:lpstr>
      <vt:lpstr>Wingdings</vt:lpstr>
      <vt:lpstr>Tema de Office</vt:lpstr>
      <vt:lpstr>Comisión Centroamericana de Estadística del SICA: Inicio de los trabajos hacia una Estrategia Regional de Desarrollo Estadístico (ERDE) </vt:lpstr>
      <vt:lpstr>Creación  de CENTROESTAD</vt:lpstr>
      <vt:lpstr>Algunas consideraciones para su creación</vt:lpstr>
      <vt:lpstr>Diapositiva 4</vt:lpstr>
      <vt:lpstr>Objetivos de la CENTROESTAD</vt:lpstr>
      <vt:lpstr>Sobre el establecimiento de la Estrategia Regional de Desarrollo Estadístico (ERDE)</vt:lpstr>
      <vt:lpstr>Diapositiva 7</vt:lpstr>
      <vt:lpstr>Diapositiva 8</vt:lpstr>
      <vt:lpstr>Acciones complementarias:</vt:lpstr>
      <vt:lpstr>Diapositiva 10</vt:lpstr>
    </vt:vector>
  </TitlesOfParts>
  <Company>SG-SICA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PROYECTOS ASIGNADOS AL DESPACHO DEL SECRETARIO CEDIMIENTO PARA LA ADOPCIÓN DE MANDATOS PRESIDENCIALES POR LA REUNIÓN DE PRESIDENTES</dc:title>
  <dc:creator>jrecinos</dc:creator>
  <cp:lastModifiedBy>judfernandez</cp:lastModifiedBy>
  <cp:revision>112</cp:revision>
  <dcterms:created xsi:type="dcterms:W3CDTF">2011-08-31T20:07:22Z</dcterms:created>
  <dcterms:modified xsi:type="dcterms:W3CDTF">2012-11-01T18:18:22Z</dcterms:modified>
</cp:coreProperties>
</file>